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62" r:id="rId2"/>
    <p:sldId id="277" r:id="rId3"/>
    <p:sldId id="278" r:id="rId4"/>
    <p:sldId id="279" r:id="rId5"/>
    <p:sldId id="280" r:id="rId6"/>
    <p:sldId id="281" r:id="rId7"/>
    <p:sldId id="282" r:id="rId8"/>
    <p:sldId id="283" r:id="rId9"/>
    <p:sldId id="284" r:id="rId10"/>
    <p:sldId id="285" r:id="rId11"/>
    <p:sldId id="286" r:id="rId12"/>
    <p:sldId id="258" r:id="rId13"/>
    <p:sldId id="260" r:id="rId14"/>
    <p:sldId id="261" r:id="rId15"/>
    <p:sldId id="263" r:id="rId16"/>
    <p:sldId id="264" r:id="rId17"/>
    <p:sldId id="266" r:id="rId18"/>
    <p:sldId id="268" r:id="rId19"/>
    <p:sldId id="269" r:id="rId20"/>
    <p:sldId id="270" r:id="rId21"/>
    <p:sldId id="271" r:id="rId22"/>
    <p:sldId id="272" r:id="rId23"/>
    <p:sldId id="274" r:id="rId24"/>
    <p:sldId id="275" r:id="rId25"/>
    <p:sldId id="27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956" autoAdjust="0"/>
    <p:restoredTop sz="94660"/>
  </p:normalViewPr>
  <p:slideViewPr>
    <p:cSldViewPr>
      <p:cViewPr varScale="1">
        <p:scale>
          <a:sx n="23" d="100"/>
          <a:sy n="23" d="100"/>
        </p:scale>
        <p:origin x="42" y="8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75ABCAB9-9010-4AA5-946C-3E66454B00BA}" type="datetimeFigureOut">
              <a:rPr lang="en-US" smtClean="0"/>
              <a:pPr/>
              <a:t>2/25/2016</a:t>
            </a:fld>
            <a:endParaRPr lang="en-CA"/>
          </a:p>
        </p:txBody>
      </p:sp>
      <p:sp>
        <p:nvSpPr>
          <p:cNvPr id="20" name="Footer Placeholder 19"/>
          <p:cNvSpPr>
            <a:spLocks noGrp="1"/>
          </p:cNvSpPr>
          <p:nvPr>
            <p:ph type="ftr" sz="quarter" idx="11"/>
          </p:nvPr>
        </p:nvSpPr>
        <p:spPr/>
        <p:txBody>
          <a:bodyPr/>
          <a:lstStyle/>
          <a:p>
            <a:endParaRPr lang="en-CA"/>
          </a:p>
        </p:txBody>
      </p:sp>
      <p:sp>
        <p:nvSpPr>
          <p:cNvPr id="10" name="Slide Number Placeholder 9"/>
          <p:cNvSpPr>
            <a:spLocks noGrp="1"/>
          </p:cNvSpPr>
          <p:nvPr>
            <p:ph type="sldNum" sz="quarter" idx="12"/>
          </p:nvPr>
        </p:nvSpPr>
        <p:spPr/>
        <p:txBody>
          <a:bodyPr/>
          <a:lstStyle/>
          <a:p>
            <a:fld id="{CB1AEB94-0D00-402A-B2C1-1AC69B7453E4}" type="slidenum">
              <a:rPr lang="en-CA" smtClean="0"/>
              <a:pPr/>
              <a:t>‹#›</a:t>
            </a:fld>
            <a:endParaRPr lang="en-CA"/>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5ABCAB9-9010-4AA5-946C-3E66454B00BA}" type="datetimeFigureOut">
              <a:rPr lang="en-US" smtClean="0"/>
              <a:pPr/>
              <a:t>2/25/2016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B1AEB94-0D00-402A-B2C1-1AC69B7453E4}"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5ABCAB9-9010-4AA5-946C-3E66454B00BA}" type="datetimeFigureOut">
              <a:rPr lang="en-US" smtClean="0"/>
              <a:pPr/>
              <a:t>2/25/2016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B1AEB94-0D00-402A-B2C1-1AC69B7453E4}" type="slidenum">
              <a:rPr lang="en-CA" smtClean="0"/>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Online Image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8919F101-5C36-4EB4-8C16-E29C4B5C9A47}" type="slidenum">
              <a:rPr lang="en-US" altLang="en-US"/>
              <a:pPr/>
              <a:t>‹#›</a:t>
            </a:fld>
            <a:endParaRPr lang="en-US" altLang="en-US"/>
          </a:p>
        </p:txBody>
      </p:sp>
    </p:spTree>
    <p:extLst>
      <p:ext uri="{BB962C8B-B14F-4D97-AF65-F5344CB8AC3E}">
        <p14:creationId xmlns:p14="http://schemas.microsoft.com/office/powerpoint/2010/main" val="1921666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5ABCAB9-9010-4AA5-946C-3E66454B00BA}" type="datetimeFigureOut">
              <a:rPr lang="en-US" smtClean="0"/>
              <a:pPr/>
              <a:t>2/25/2016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B1AEB94-0D00-402A-B2C1-1AC69B7453E4}"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5ABCAB9-9010-4AA5-946C-3E66454B00BA}" type="datetimeFigureOut">
              <a:rPr lang="en-US" smtClean="0"/>
              <a:pPr/>
              <a:t>2/25/2016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B1AEB94-0D00-402A-B2C1-1AC69B7453E4}" type="slidenum">
              <a:rPr lang="en-CA" smtClean="0"/>
              <a:pPr/>
              <a:t>‹#›</a:t>
            </a:fld>
            <a:endParaRPr lang="en-CA"/>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5ABCAB9-9010-4AA5-946C-3E66454B00BA}" type="datetimeFigureOut">
              <a:rPr lang="en-US" smtClean="0"/>
              <a:pPr/>
              <a:t>2/25/2016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B1AEB94-0D00-402A-B2C1-1AC69B7453E4}"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5ABCAB9-9010-4AA5-946C-3E66454B00BA}" type="datetimeFigureOut">
              <a:rPr lang="en-US" smtClean="0"/>
              <a:pPr/>
              <a:t>2/25/2016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B1AEB94-0D00-402A-B2C1-1AC69B7453E4}"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75ABCAB9-9010-4AA5-946C-3E66454B00BA}" type="datetimeFigureOut">
              <a:rPr lang="en-US" smtClean="0"/>
              <a:pPr/>
              <a:t>2/25/2016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B1AEB94-0D00-402A-B2C1-1AC69B7453E4}"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75ABCAB9-9010-4AA5-946C-3E66454B00BA}" type="datetimeFigureOut">
              <a:rPr lang="en-US" smtClean="0"/>
              <a:pPr/>
              <a:t>2/25/2016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B1AEB94-0D00-402A-B2C1-1AC69B7453E4}" type="slidenum">
              <a:rPr lang="en-CA" smtClean="0"/>
              <a:pPr/>
              <a:t>‹#›</a:t>
            </a:fld>
            <a:endParaRPr lang="en-CA"/>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5ABCAB9-9010-4AA5-946C-3E66454B00BA}" type="datetimeFigureOut">
              <a:rPr lang="en-US" smtClean="0"/>
              <a:pPr/>
              <a:t>2/25/2016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B1AEB94-0D00-402A-B2C1-1AC69B7453E4}"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75ABCAB9-9010-4AA5-946C-3E66454B00BA}" type="datetimeFigureOut">
              <a:rPr lang="en-US" smtClean="0"/>
              <a:pPr/>
              <a:t>2/25/2016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B1AEB94-0D00-402A-B2C1-1AC69B7453E4}" type="slidenum">
              <a:rPr lang="en-CA" smtClean="0"/>
              <a:pPr/>
              <a:t>‹#›</a:t>
            </a:fld>
            <a:endParaRPr lang="en-CA"/>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5ABCAB9-9010-4AA5-946C-3E66454B00BA}" type="datetimeFigureOut">
              <a:rPr lang="en-US" smtClean="0"/>
              <a:pPr/>
              <a:t>2/25/2016</a:t>
            </a:fld>
            <a:endParaRPr lang="en-CA"/>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CA"/>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B1AEB94-0D00-402A-B2C1-1AC69B7453E4}" type="slidenum">
              <a:rPr lang="en-CA" smtClean="0"/>
              <a:pPr/>
              <a:t>‹#›</a:t>
            </a:fld>
            <a:endParaRPr lang="en-CA"/>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Mask" TargetMode="External"/><Relationship Id="rId2" Type="http://schemas.openxmlformats.org/officeDocument/2006/relationships/hyperlink" Target="http://en.wikipedia.org/wiki/Costume"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en.wikipedia.org/wiki/Theatrical_propertie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en.wikipedia.org/wiki/File:Commedia_dell'arte_-_troupe_Gelosi.JP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Improvisational_theatre" TargetMode="External"/><Relationship Id="rId2" Type="http://schemas.openxmlformats.org/officeDocument/2006/relationships/hyperlink" Target="http://en.wikipedia.org/wiki/Italian_language"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en.wikipedia.org/wiki/Italy"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Jealousy" TargetMode="External"/><Relationship Id="rId2" Type="http://schemas.openxmlformats.org/officeDocument/2006/relationships/hyperlink" Target="http://en.wikipedia.org/wiki/Adultery"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en.wikipedia.org/wiki/Love" TargetMode="External"/><Relationship Id="rId4" Type="http://schemas.openxmlformats.org/officeDocument/2006/relationships/hyperlink" Target="http://en.wikipedia.org/wiki/Old_ag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0100" y="4071942"/>
            <a:ext cx="7815290" cy="2298707"/>
          </a:xfrm>
        </p:spPr>
        <p:txBody>
          <a:bodyPr/>
          <a:lstStyle/>
          <a:p>
            <a:pPr algn="ctr"/>
            <a:r>
              <a:rPr lang="en-CA" b="1" dirty="0">
                <a:latin typeface="AR DARLING" pitchFamily="2" charset="0"/>
              </a:rPr>
              <a:t>Commedia </a:t>
            </a:r>
            <a:r>
              <a:rPr lang="en-CA" b="1" dirty="0" err="1">
                <a:latin typeface="AR DARLING" pitchFamily="2" charset="0"/>
              </a:rPr>
              <a:t>Dell’arte</a:t>
            </a:r>
            <a:br>
              <a:rPr lang="en-CA" b="1" dirty="0">
                <a:latin typeface="AR DARLING" pitchFamily="2" charset="0"/>
              </a:rPr>
            </a:br>
            <a:r>
              <a:rPr lang="en-CA" b="1" dirty="0">
                <a:latin typeface="AR DARLING" pitchFamily="2" charset="0"/>
              </a:rPr>
              <a:t>(Comedy of Art)</a:t>
            </a:r>
          </a:p>
        </p:txBody>
      </p:sp>
      <p:pic>
        <p:nvPicPr>
          <p:cNvPr id="4" name="Picture 3" descr="commedia-dell-arte-Y-2-3A.jpg"/>
          <p:cNvPicPr>
            <a:picLocks noChangeAspect="1"/>
          </p:cNvPicPr>
          <p:nvPr/>
        </p:nvPicPr>
        <p:blipFill>
          <a:blip r:embed="rId2" cstate="print"/>
          <a:stretch>
            <a:fillRect/>
          </a:stretch>
        </p:blipFill>
        <p:spPr>
          <a:xfrm>
            <a:off x="2285984" y="500042"/>
            <a:ext cx="5143536" cy="42729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089703" y="857251"/>
            <a:ext cx="7886700" cy="994172"/>
          </a:xfrm>
        </p:spPr>
        <p:txBody>
          <a:bodyPr/>
          <a:lstStyle/>
          <a:p>
            <a:pPr eaLnBrk="1" hangingPunct="1">
              <a:defRPr/>
            </a:pPr>
            <a:r>
              <a:rPr lang="en-US" dirty="0"/>
              <a:t>Commedia dell Arte</a:t>
            </a:r>
          </a:p>
        </p:txBody>
      </p:sp>
      <p:sp>
        <p:nvSpPr>
          <p:cNvPr id="49155" name="Rectangle 3"/>
          <p:cNvSpPr>
            <a:spLocks noGrp="1" noChangeArrowheads="1"/>
          </p:cNvSpPr>
          <p:nvPr>
            <p:ph type="body" idx="1"/>
          </p:nvPr>
        </p:nvSpPr>
        <p:spPr>
          <a:xfrm>
            <a:off x="3871292" y="2141145"/>
            <a:ext cx="4323522" cy="3263504"/>
          </a:xfrm>
        </p:spPr>
        <p:txBody>
          <a:bodyPr>
            <a:normAutofit fontScale="70000" lnSpcReduction="20000"/>
          </a:bodyPr>
          <a:lstStyle/>
          <a:p>
            <a:pPr eaLnBrk="1" hangingPunct="1">
              <a:buFont typeface="Wingdings" charset="0"/>
              <a:buChar char="l"/>
              <a:defRPr/>
            </a:pPr>
            <a:r>
              <a:rPr lang="en-US" dirty="0"/>
              <a:t>Performers made use of </a:t>
            </a:r>
            <a:r>
              <a:rPr lang="en-US" dirty="0">
                <a:solidFill>
                  <a:srgbClr val="FFC000"/>
                </a:solidFill>
              </a:rPr>
              <a:t>well-rehearsed jokes/songs and stock physical gags</a:t>
            </a:r>
            <a:r>
              <a:rPr lang="en-US" dirty="0"/>
              <a:t>, known as </a:t>
            </a:r>
            <a:r>
              <a:rPr lang="en-US" sz="3600" dirty="0" err="1">
                <a:solidFill>
                  <a:srgbClr val="FFC000"/>
                </a:solidFill>
              </a:rPr>
              <a:t>Lazzi</a:t>
            </a:r>
            <a:endParaRPr lang="en-US" sz="3600" dirty="0">
              <a:solidFill>
                <a:srgbClr val="FFC000"/>
              </a:solidFill>
            </a:endParaRPr>
          </a:p>
          <a:p>
            <a:pPr marL="0" indent="0">
              <a:buNone/>
              <a:defRPr/>
            </a:pPr>
            <a:endParaRPr lang="en-US" dirty="0"/>
          </a:p>
          <a:p>
            <a:pPr eaLnBrk="1" hangingPunct="1">
              <a:buFont typeface="Wingdings" charset="0"/>
              <a:buChar char="l"/>
              <a:defRPr/>
            </a:pPr>
            <a:r>
              <a:rPr lang="en-US" dirty="0"/>
              <a:t>As well as, of course, </a:t>
            </a:r>
            <a:r>
              <a:rPr lang="en-US" dirty="0">
                <a:solidFill>
                  <a:srgbClr val="92D050"/>
                </a:solidFill>
              </a:rPr>
              <a:t>on-the-spot improvised routines</a:t>
            </a:r>
            <a:r>
              <a:rPr lang="en-US" dirty="0"/>
              <a:t>, called </a:t>
            </a:r>
            <a:r>
              <a:rPr lang="en-US" sz="3600" i="1" dirty="0" err="1">
                <a:solidFill>
                  <a:srgbClr val="92D050"/>
                </a:solidFill>
              </a:rPr>
              <a:t>burle</a:t>
            </a:r>
            <a:r>
              <a:rPr lang="en-US" dirty="0">
                <a:solidFill>
                  <a:srgbClr val="92D050"/>
                </a:solidFill>
              </a:rPr>
              <a:t> </a:t>
            </a:r>
            <a:r>
              <a:rPr lang="en-US" dirty="0"/>
              <a:t>(singular </a:t>
            </a:r>
            <a:r>
              <a:rPr lang="en-US" i="1" dirty="0" err="1"/>
              <a:t>burla</a:t>
            </a:r>
            <a:r>
              <a:rPr lang="en-US" dirty="0"/>
              <a:t>, Italian for joke), usually involving a practical joke. </a:t>
            </a:r>
          </a:p>
        </p:txBody>
      </p:sp>
      <p:pic>
        <p:nvPicPr>
          <p:cNvPr id="2" name="Picture 1"/>
          <p:cNvPicPr>
            <a:picLocks noChangeAspect="1"/>
          </p:cNvPicPr>
          <p:nvPr/>
        </p:nvPicPr>
        <p:blipFill>
          <a:blip r:embed="rId2"/>
          <a:stretch>
            <a:fillRect/>
          </a:stretch>
        </p:blipFill>
        <p:spPr>
          <a:xfrm>
            <a:off x="308114" y="1628180"/>
            <a:ext cx="3078646" cy="40661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21607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a:t>Commedia dell Arte</a:t>
            </a:r>
          </a:p>
        </p:txBody>
      </p:sp>
      <p:sp>
        <p:nvSpPr>
          <p:cNvPr id="50179" name="Rectangle 3"/>
          <p:cNvSpPr>
            <a:spLocks noGrp="1" noChangeArrowheads="1"/>
          </p:cNvSpPr>
          <p:nvPr>
            <p:ph type="body" idx="1"/>
          </p:nvPr>
        </p:nvSpPr>
        <p:spPr>
          <a:xfrm>
            <a:off x="628651" y="2405373"/>
            <a:ext cx="3910904" cy="3263504"/>
          </a:xfrm>
        </p:spPr>
        <p:txBody>
          <a:bodyPr>
            <a:normAutofit/>
          </a:bodyPr>
          <a:lstStyle/>
          <a:p>
            <a:pPr eaLnBrk="1" hangingPunct="1">
              <a:buFont typeface="Wingdings" charset="0"/>
              <a:buChar char="l"/>
              <a:defRPr/>
            </a:pPr>
            <a:r>
              <a:rPr lang="en-US" sz="2700" dirty="0"/>
              <a:t>Characters were identified by </a:t>
            </a:r>
            <a:r>
              <a:rPr lang="en-US" sz="2700" dirty="0">
                <a:hlinkClick r:id="rId2" tooltip="Costume"/>
              </a:rPr>
              <a:t>costumes</a:t>
            </a:r>
            <a:r>
              <a:rPr lang="en-US" sz="2700" dirty="0"/>
              <a:t>, </a:t>
            </a:r>
            <a:r>
              <a:rPr lang="en-US" sz="2700" dirty="0">
                <a:hlinkClick r:id="rId3" tooltip="Mask"/>
              </a:rPr>
              <a:t>masks</a:t>
            </a:r>
            <a:r>
              <a:rPr lang="en-US" sz="2700" dirty="0"/>
              <a:t>, and even </a:t>
            </a:r>
            <a:r>
              <a:rPr lang="en-US" sz="2700" dirty="0">
                <a:hlinkClick r:id="rId4" tooltip="Theatrical properties"/>
              </a:rPr>
              <a:t>props</a:t>
            </a:r>
            <a:endParaRPr lang="en-US" sz="2700" dirty="0"/>
          </a:p>
        </p:txBody>
      </p:sp>
      <p:pic>
        <p:nvPicPr>
          <p:cNvPr id="2" name="Picture 1"/>
          <p:cNvPicPr>
            <a:picLocks noChangeAspect="1"/>
          </p:cNvPicPr>
          <p:nvPr/>
        </p:nvPicPr>
        <p:blipFill>
          <a:blip r:embed="rId5"/>
          <a:stretch>
            <a:fillRect/>
          </a:stretch>
        </p:blipFill>
        <p:spPr>
          <a:xfrm>
            <a:off x="4693644" y="1965236"/>
            <a:ext cx="3821707" cy="3703641"/>
          </a:xfrm>
          <a:prstGeom prst="rect">
            <a:avLst/>
          </a:prstGeom>
        </p:spPr>
      </p:pic>
    </p:spTree>
    <p:extLst>
      <p:ext uri="{BB962C8B-B14F-4D97-AF65-F5344CB8AC3E}">
        <p14:creationId xmlns:p14="http://schemas.microsoft.com/office/powerpoint/2010/main" val="137391957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14" y="0"/>
            <a:ext cx="7498080" cy="1143000"/>
          </a:xfrm>
        </p:spPr>
        <p:txBody>
          <a:bodyPr>
            <a:normAutofit fontScale="90000"/>
          </a:bodyPr>
          <a:lstStyle/>
          <a:p>
            <a:r>
              <a:rPr lang="en-CA" dirty="0">
                <a:latin typeface="Aubrey" pitchFamily="2" charset="0"/>
              </a:rPr>
              <a:t>Commedia </a:t>
            </a:r>
            <a:r>
              <a:rPr lang="en-CA" dirty="0" err="1">
                <a:latin typeface="Aubrey" pitchFamily="2" charset="0"/>
              </a:rPr>
              <a:t>Dell’arte</a:t>
            </a:r>
            <a:r>
              <a:rPr lang="en-CA" dirty="0">
                <a:latin typeface="Aubrey" pitchFamily="2" charset="0"/>
              </a:rPr>
              <a:t>: </a:t>
            </a:r>
            <a:r>
              <a:rPr lang="en-CA" dirty="0">
                <a:latin typeface="AR CENA" pitchFamily="2" charset="0"/>
              </a:rPr>
              <a:t>WHAT IS IT?</a:t>
            </a:r>
          </a:p>
        </p:txBody>
      </p:sp>
      <p:sp>
        <p:nvSpPr>
          <p:cNvPr id="3" name="Content Placeholder 2"/>
          <p:cNvSpPr>
            <a:spLocks noGrp="1"/>
          </p:cNvSpPr>
          <p:nvPr>
            <p:ph idx="1"/>
          </p:nvPr>
        </p:nvSpPr>
        <p:spPr>
          <a:xfrm>
            <a:off x="1142976" y="1214398"/>
            <a:ext cx="7790712" cy="5643602"/>
          </a:xfrm>
        </p:spPr>
        <p:txBody>
          <a:bodyPr>
            <a:normAutofit fontScale="92500"/>
          </a:bodyPr>
          <a:lstStyle/>
          <a:p>
            <a:r>
              <a:rPr lang="en-CA" dirty="0">
                <a:latin typeface="Andalus" pitchFamily="2" charset="-78"/>
                <a:cs typeface="Andalus" pitchFamily="2" charset="-78"/>
              </a:rPr>
              <a:t>Commedia </a:t>
            </a:r>
            <a:r>
              <a:rPr lang="en-CA" dirty="0" err="1">
                <a:latin typeface="Andalus" pitchFamily="2" charset="-78"/>
                <a:cs typeface="Andalus" pitchFamily="2" charset="-78"/>
              </a:rPr>
              <a:t>Dell’arte</a:t>
            </a:r>
            <a:r>
              <a:rPr lang="en-CA" dirty="0">
                <a:latin typeface="Andalus" pitchFamily="2" charset="-78"/>
                <a:cs typeface="Andalus" pitchFamily="2" charset="-78"/>
              </a:rPr>
              <a:t> means “Comedy of Art”. It was later translated into “Italian Comedy”.</a:t>
            </a:r>
          </a:p>
          <a:p>
            <a:r>
              <a:rPr lang="en-CA" dirty="0">
                <a:solidFill>
                  <a:srgbClr val="00B050"/>
                </a:solidFill>
                <a:latin typeface="Andalus" pitchFamily="2" charset="-78"/>
                <a:cs typeface="Andalus" pitchFamily="2" charset="-78"/>
              </a:rPr>
              <a:t>This form of theatre was popular and performed in a comedic style.</a:t>
            </a:r>
          </a:p>
          <a:p>
            <a:r>
              <a:rPr lang="en-CA" dirty="0">
                <a:latin typeface="Andalus" pitchFamily="2" charset="-78"/>
                <a:cs typeface="Andalus" pitchFamily="2" charset="-78"/>
              </a:rPr>
              <a:t>Situations and characters were chosen but no scripts were written: IMPROVISATION.</a:t>
            </a:r>
          </a:p>
          <a:p>
            <a:r>
              <a:rPr lang="en-CA" dirty="0">
                <a:solidFill>
                  <a:srgbClr val="00B050"/>
                </a:solidFill>
                <a:latin typeface="Andalus" pitchFamily="2" charset="-78"/>
                <a:cs typeface="Andalus" pitchFamily="2" charset="-78"/>
              </a:rPr>
              <a:t>Scenes kept audiences on edge and unexpected twists were introduced.</a:t>
            </a:r>
          </a:p>
          <a:p>
            <a:r>
              <a:rPr lang="en-CA" dirty="0">
                <a:latin typeface="Andalus" pitchFamily="2" charset="-78"/>
                <a:cs typeface="Andalus" pitchFamily="2" charset="-78"/>
              </a:rPr>
              <a:t>Dialogue within these acts were sometimes vulgar and actors used physical elements during performances. </a:t>
            </a:r>
          </a:p>
          <a:p>
            <a:r>
              <a:rPr lang="en-CA" dirty="0">
                <a:solidFill>
                  <a:srgbClr val="00B050"/>
                </a:solidFill>
                <a:latin typeface="Andalus" pitchFamily="2" charset="-78"/>
                <a:cs typeface="Andalus" pitchFamily="2" charset="-78"/>
              </a:rPr>
              <a:t>There was a set of major characters or masks within Commedia </a:t>
            </a:r>
            <a:r>
              <a:rPr lang="en-CA" dirty="0" err="1">
                <a:solidFill>
                  <a:srgbClr val="00B050"/>
                </a:solidFill>
                <a:latin typeface="Andalus" pitchFamily="2" charset="-78"/>
                <a:cs typeface="Andalus" pitchFamily="2" charset="-78"/>
              </a:rPr>
              <a:t>Dell’arte</a:t>
            </a:r>
            <a:r>
              <a:rPr lang="en-CA" dirty="0">
                <a:solidFill>
                  <a:srgbClr val="00B050"/>
                </a:solidFill>
                <a:latin typeface="Andalus" pitchFamily="2" charset="-78"/>
                <a:cs typeface="Andalus" pitchFamily="2" charset="-78"/>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4414" y="285728"/>
            <a:ext cx="7715304" cy="4786346"/>
          </a:xfrm>
        </p:spPr>
        <p:txBody>
          <a:bodyPr>
            <a:normAutofit fontScale="92500" lnSpcReduction="10000"/>
          </a:bodyPr>
          <a:lstStyle/>
          <a:p>
            <a:r>
              <a:rPr lang="en-CA" dirty="0">
                <a:latin typeface="Andalus" pitchFamily="2" charset="-78"/>
                <a:cs typeface="Andalus" pitchFamily="2" charset="-78"/>
              </a:rPr>
              <a:t>This style of theatre was usually performed in groups of at least ten actors. </a:t>
            </a:r>
          </a:p>
          <a:p>
            <a:r>
              <a:rPr lang="en-CA" dirty="0">
                <a:solidFill>
                  <a:srgbClr val="00B050"/>
                </a:solidFill>
                <a:latin typeface="Andalus" pitchFamily="2" charset="-78"/>
                <a:cs typeface="Andalus" pitchFamily="2" charset="-78"/>
              </a:rPr>
              <a:t>Commedia </a:t>
            </a:r>
            <a:r>
              <a:rPr lang="en-CA" dirty="0" err="1">
                <a:solidFill>
                  <a:srgbClr val="00B050"/>
                </a:solidFill>
                <a:latin typeface="Andalus" pitchFamily="2" charset="-78"/>
                <a:cs typeface="Andalus" pitchFamily="2" charset="-78"/>
              </a:rPr>
              <a:t>Dell’arte</a:t>
            </a:r>
            <a:r>
              <a:rPr lang="en-CA" dirty="0">
                <a:solidFill>
                  <a:srgbClr val="00B050"/>
                </a:solidFill>
                <a:latin typeface="Andalus" pitchFamily="2" charset="-78"/>
                <a:cs typeface="Andalus" pitchFamily="2" charset="-78"/>
              </a:rPr>
              <a:t> was performed in troupes that traveled all over Europe. </a:t>
            </a:r>
          </a:p>
          <a:p>
            <a:r>
              <a:rPr lang="en-CA" dirty="0">
                <a:latin typeface="Andalus" pitchFamily="2" charset="-78"/>
                <a:cs typeface="Andalus" pitchFamily="2" charset="-78"/>
              </a:rPr>
              <a:t>The popularity declined when the economy within Italy became poorer. </a:t>
            </a:r>
          </a:p>
          <a:p>
            <a:r>
              <a:rPr lang="en-CA" dirty="0">
                <a:solidFill>
                  <a:srgbClr val="00B050"/>
                </a:solidFill>
                <a:latin typeface="Andalus" pitchFamily="2" charset="-78"/>
                <a:cs typeface="Andalus" pitchFamily="2" charset="-78"/>
              </a:rPr>
              <a:t>The origins of this type of theatre is debated by scholars. </a:t>
            </a:r>
          </a:p>
          <a:p>
            <a:r>
              <a:rPr lang="en-CA" dirty="0">
                <a:latin typeface="Andalus" pitchFamily="2" charset="-78"/>
                <a:cs typeface="Andalus" pitchFamily="2" charset="-78"/>
              </a:rPr>
              <a:t>Many believe that Commedia </a:t>
            </a:r>
            <a:r>
              <a:rPr lang="en-CA" dirty="0" err="1">
                <a:latin typeface="Andalus" pitchFamily="2" charset="-78"/>
                <a:cs typeface="Andalus" pitchFamily="2" charset="-78"/>
              </a:rPr>
              <a:t>Dell’arte</a:t>
            </a:r>
            <a:r>
              <a:rPr lang="en-CA" dirty="0">
                <a:latin typeface="Andalus" pitchFamily="2" charset="-78"/>
                <a:cs typeface="Andalus" pitchFamily="2" charset="-78"/>
              </a:rPr>
              <a:t> came from the Renaissance era. Though, Greek comedy, Roman comedy and even Medieval theatre could have been factors within this type of theatre. </a:t>
            </a:r>
          </a:p>
        </p:txBody>
      </p:sp>
      <p:pic>
        <p:nvPicPr>
          <p:cNvPr id="11266" name="Picture 2" descr="http://www.pointatopointb.org/wp-content/uploads/2008/05/18th_century_engraving_of_commedia_dell_arte_actors_on_stage__medium.jpg"/>
          <p:cNvPicPr>
            <a:picLocks noChangeAspect="1" noChangeArrowheads="1"/>
          </p:cNvPicPr>
          <p:nvPr/>
        </p:nvPicPr>
        <p:blipFill>
          <a:blip r:embed="rId2" cstate="print"/>
          <a:srcRect/>
          <a:stretch>
            <a:fillRect/>
          </a:stretch>
        </p:blipFill>
        <p:spPr bwMode="auto">
          <a:xfrm>
            <a:off x="3143240" y="4500570"/>
            <a:ext cx="3286148" cy="218315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42976" y="214290"/>
            <a:ext cx="7498080" cy="928694"/>
          </a:xfrm>
        </p:spPr>
        <p:txBody>
          <a:bodyPr/>
          <a:lstStyle/>
          <a:p>
            <a:r>
              <a:rPr lang="en-CA" dirty="0">
                <a:latin typeface="Aubrey" pitchFamily="2" charset="0"/>
              </a:rPr>
              <a:t>Location And Time Period?</a:t>
            </a:r>
          </a:p>
        </p:txBody>
      </p:sp>
      <p:sp>
        <p:nvSpPr>
          <p:cNvPr id="7" name="Content Placeholder 6"/>
          <p:cNvSpPr>
            <a:spLocks noGrp="1"/>
          </p:cNvSpPr>
          <p:nvPr>
            <p:ph idx="1"/>
          </p:nvPr>
        </p:nvSpPr>
        <p:spPr>
          <a:xfrm>
            <a:off x="1142976" y="1357298"/>
            <a:ext cx="4286280" cy="5214974"/>
          </a:xfrm>
        </p:spPr>
        <p:txBody>
          <a:bodyPr/>
          <a:lstStyle/>
          <a:p>
            <a:r>
              <a:rPr lang="en-CA" dirty="0">
                <a:latin typeface="Andalus" pitchFamily="2" charset="-78"/>
                <a:cs typeface="Andalus" pitchFamily="2" charset="-78"/>
              </a:rPr>
              <a:t>Commedia </a:t>
            </a:r>
            <a:r>
              <a:rPr lang="en-CA" dirty="0" err="1">
                <a:latin typeface="Andalus" pitchFamily="2" charset="-78"/>
                <a:cs typeface="Andalus" pitchFamily="2" charset="-78"/>
              </a:rPr>
              <a:t>Dell’arte</a:t>
            </a:r>
            <a:r>
              <a:rPr lang="en-CA" dirty="0">
                <a:latin typeface="Andalus" pitchFamily="2" charset="-78"/>
                <a:cs typeface="Andalus" pitchFamily="2" charset="-78"/>
              </a:rPr>
              <a:t> flourished during the 14</a:t>
            </a:r>
            <a:r>
              <a:rPr lang="en-CA" baseline="30000" dirty="0">
                <a:latin typeface="Andalus" pitchFamily="2" charset="-78"/>
                <a:cs typeface="Andalus" pitchFamily="2" charset="-78"/>
              </a:rPr>
              <a:t>th</a:t>
            </a:r>
            <a:r>
              <a:rPr lang="en-CA" dirty="0">
                <a:latin typeface="Andalus" pitchFamily="2" charset="-78"/>
                <a:cs typeface="Andalus" pitchFamily="2" charset="-78"/>
              </a:rPr>
              <a:t> -18</a:t>
            </a:r>
            <a:r>
              <a:rPr lang="en-CA" baseline="30000" dirty="0">
                <a:latin typeface="Andalus" pitchFamily="2" charset="-78"/>
                <a:cs typeface="Andalus" pitchFamily="2" charset="-78"/>
              </a:rPr>
              <a:t>th</a:t>
            </a:r>
            <a:r>
              <a:rPr lang="en-CA" dirty="0">
                <a:latin typeface="Andalus" pitchFamily="2" charset="-78"/>
                <a:cs typeface="Andalus" pitchFamily="2" charset="-78"/>
              </a:rPr>
              <a:t> century. </a:t>
            </a:r>
          </a:p>
          <a:p>
            <a:r>
              <a:rPr lang="en-CA" dirty="0">
                <a:solidFill>
                  <a:srgbClr val="00B050"/>
                </a:solidFill>
                <a:latin typeface="Andalus" pitchFamily="2" charset="-78"/>
                <a:cs typeface="Andalus" pitchFamily="2" charset="-78"/>
              </a:rPr>
              <a:t>It reached the height of its popularity in the 16</a:t>
            </a:r>
            <a:r>
              <a:rPr lang="en-CA" baseline="30000" dirty="0">
                <a:solidFill>
                  <a:srgbClr val="00B050"/>
                </a:solidFill>
                <a:latin typeface="Andalus" pitchFamily="2" charset="-78"/>
                <a:cs typeface="Andalus" pitchFamily="2" charset="-78"/>
              </a:rPr>
              <a:t>th</a:t>
            </a:r>
            <a:r>
              <a:rPr lang="en-CA" dirty="0">
                <a:solidFill>
                  <a:srgbClr val="00B050"/>
                </a:solidFill>
                <a:latin typeface="Andalus" pitchFamily="2" charset="-78"/>
                <a:cs typeface="Andalus" pitchFamily="2" charset="-78"/>
              </a:rPr>
              <a:t> and 17</a:t>
            </a:r>
            <a:r>
              <a:rPr lang="en-CA" baseline="30000" dirty="0">
                <a:solidFill>
                  <a:srgbClr val="00B050"/>
                </a:solidFill>
                <a:latin typeface="Andalus" pitchFamily="2" charset="-78"/>
                <a:cs typeface="Andalus" pitchFamily="2" charset="-78"/>
              </a:rPr>
              <a:t>th</a:t>
            </a:r>
            <a:r>
              <a:rPr lang="en-CA" dirty="0">
                <a:solidFill>
                  <a:srgbClr val="00B050"/>
                </a:solidFill>
                <a:latin typeface="Andalus" pitchFamily="2" charset="-78"/>
                <a:cs typeface="Andalus" pitchFamily="2" charset="-78"/>
              </a:rPr>
              <a:t> century. </a:t>
            </a:r>
          </a:p>
          <a:p>
            <a:r>
              <a:rPr lang="en-CA" dirty="0">
                <a:latin typeface="Andalus" pitchFamily="2" charset="-78"/>
                <a:cs typeface="Andalus" pitchFamily="2" charset="-78"/>
              </a:rPr>
              <a:t>This form of theatre was popular until 1780.</a:t>
            </a:r>
          </a:p>
          <a:p>
            <a:endParaRPr lang="en-CA" dirty="0"/>
          </a:p>
          <a:p>
            <a:endParaRPr lang="en-CA" dirty="0"/>
          </a:p>
          <a:p>
            <a:endParaRPr lang="en-CA" dirty="0"/>
          </a:p>
        </p:txBody>
      </p:sp>
      <p:pic>
        <p:nvPicPr>
          <p:cNvPr id="8" name="Picture 7" descr="Italy-map.jpg"/>
          <p:cNvPicPr>
            <a:picLocks noChangeAspect="1"/>
          </p:cNvPicPr>
          <p:nvPr/>
        </p:nvPicPr>
        <p:blipFill>
          <a:blip r:embed="rId2" cstate="print"/>
          <a:stretch>
            <a:fillRect/>
          </a:stretch>
        </p:blipFill>
        <p:spPr>
          <a:xfrm>
            <a:off x="5357818" y="1214422"/>
            <a:ext cx="3276600" cy="4953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538" y="214290"/>
            <a:ext cx="7862150" cy="3000396"/>
          </a:xfrm>
        </p:spPr>
        <p:txBody>
          <a:bodyPr>
            <a:normAutofit fontScale="85000" lnSpcReduction="10000"/>
          </a:bodyPr>
          <a:lstStyle/>
          <a:p>
            <a:r>
              <a:rPr lang="en-CA" dirty="0">
                <a:latin typeface="Andalus" pitchFamily="2" charset="-78"/>
                <a:cs typeface="Andalus" pitchFamily="2" charset="-78"/>
              </a:rPr>
              <a:t>Starting in Italy, troupes traveled throughout Europe.</a:t>
            </a:r>
          </a:p>
          <a:p>
            <a:r>
              <a:rPr lang="en-CA" dirty="0">
                <a:solidFill>
                  <a:srgbClr val="00B050"/>
                </a:solidFill>
                <a:latin typeface="Andalus" pitchFamily="2" charset="-78"/>
                <a:cs typeface="Andalus" pitchFamily="2" charset="-78"/>
              </a:rPr>
              <a:t>This influenced theatre in Spain, Holland, Germany, Austria, England and especially, France.  </a:t>
            </a:r>
          </a:p>
          <a:p>
            <a:r>
              <a:rPr lang="en-CA" dirty="0">
                <a:latin typeface="Andalus" pitchFamily="2" charset="-78"/>
                <a:cs typeface="Andalus" pitchFamily="2" charset="-78"/>
              </a:rPr>
              <a:t>During the 16</a:t>
            </a:r>
            <a:r>
              <a:rPr lang="en-CA" baseline="30000" dirty="0">
                <a:latin typeface="Andalus" pitchFamily="2" charset="-78"/>
                <a:cs typeface="Andalus" pitchFamily="2" charset="-78"/>
              </a:rPr>
              <a:t>th</a:t>
            </a:r>
            <a:r>
              <a:rPr lang="en-CA" dirty="0">
                <a:latin typeface="Andalus" pitchFamily="2" charset="-78"/>
                <a:cs typeface="Andalus" pitchFamily="2" charset="-78"/>
              </a:rPr>
              <a:t> century, plays were classic, stylish and rigorous. Commedia </a:t>
            </a:r>
            <a:r>
              <a:rPr lang="en-CA" dirty="0" err="1">
                <a:latin typeface="Andalus" pitchFamily="2" charset="-78"/>
                <a:cs typeface="Andalus" pitchFamily="2" charset="-78"/>
              </a:rPr>
              <a:t>Dell’arte</a:t>
            </a:r>
            <a:r>
              <a:rPr lang="en-CA" dirty="0">
                <a:latin typeface="Andalus" pitchFamily="2" charset="-78"/>
                <a:cs typeface="Andalus" pitchFamily="2" charset="-78"/>
              </a:rPr>
              <a:t> went for the exact opposite: colourful, loud and excitement. </a:t>
            </a:r>
          </a:p>
          <a:p>
            <a:r>
              <a:rPr lang="en-CA" dirty="0">
                <a:solidFill>
                  <a:srgbClr val="00B050"/>
                </a:solidFill>
                <a:latin typeface="Andalus" pitchFamily="2" charset="-78"/>
                <a:cs typeface="Andalus" pitchFamily="2" charset="-78"/>
              </a:rPr>
              <a:t>This representation of “new theatre” blossomed everywhere in Italy. The rules of theatre were subverted.</a:t>
            </a:r>
          </a:p>
          <a:p>
            <a:endParaRPr lang="en-CA" dirty="0">
              <a:solidFill>
                <a:srgbClr val="00B050"/>
              </a:solidFill>
              <a:latin typeface="Andalus" pitchFamily="2" charset="-78"/>
              <a:cs typeface="Andalus" pitchFamily="2" charset="-78"/>
            </a:endParaRPr>
          </a:p>
          <a:p>
            <a:endParaRPr lang="en-CA" dirty="0">
              <a:latin typeface="Andalus" pitchFamily="2" charset="-78"/>
              <a:cs typeface="Andalus" pitchFamily="2" charset="-78"/>
            </a:endParaRPr>
          </a:p>
          <a:p>
            <a:endParaRPr lang="en-CA" dirty="0">
              <a:latin typeface="Andalus" pitchFamily="2" charset="-78"/>
              <a:cs typeface="Andalus" pitchFamily="2" charset="-78"/>
            </a:endParaRPr>
          </a:p>
          <a:p>
            <a:endParaRPr lang="en-CA" dirty="0"/>
          </a:p>
        </p:txBody>
      </p:sp>
      <p:pic>
        <p:nvPicPr>
          <p:cNvPr id="5" name="Picture 2" descr="http://upload.wikimedia.org/wikipedia/commons/thumb/3/3b/Commedia_dell%27arte_-_troupe_Gelosi.JPG/300px-Commedia_dell%27arte_-_troupe_Gelosi.JPG">
            <a:hlinkClick r:id="rId2"/>
          </p:cNvPr>
          <p:cNvPicPr>
            <a:picLocks noChangeAspect="1" noChangeArrowheads="1"/>
          </p:cNvPicPr>
          <p:nvPr/>
        </p:nvPicPr>
        <p:blipFill>
          <a:blip r:embed="rId3" cstate="print"/>
          <a:srcRect/>
          <a:stretch>
            <a:fillRect/>
          </a:stretch>
        </p:blipFill>
        <p:spPr bwMode="auto">
          <a:xfrm>
            <a:off x="2357422" y="3143248"/>
            <a:ext cx="4929222" cy="328614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Aubrey" pitchFamily="2" charset="0"/>
              </a:rPr>
              <a:t>Was There a Stage?!?</a:t>
            </a:r>
          </a:p>
        </p:txBody>
      </p:sp>
      <p:sp>
        <p:nvSpPr>
          <p:cNvPr id="3" name="Content Placeholder 2"/>
          <p:cNvSpPr>
            <a:spLocks noGrp="1"/>
          </p:cNvSpPr>
          <p:nvPr>
            <p:ph idx="1"/>
          </p:nvPr>
        </p:nvSpPr>
        <p:spPr>
          <a:xfrm>
            <a:off x="1214414" y="1357298"/>
            <a:ext cx="7719274" cy="3286148"/>
          </a:xfrm>
        </p:spPr>
        <p:txBody>
          <a:bodyPr>
            <a:normAutofit fontScale="92500"/>
          </a:bodyPr>
          <a:lstStyle/>
          <a:p>
            <a:r>
              <a:rPr lang="en-CA" dirty="0">
                <a:latin typeface="Andalus" pitchFamily="2" charset="-78"/>
                <a:cs typeface="Andalus" pitchFamily="2" charset="-78"/>
              </a:rPr>
              <a:t>Commedia </a:t>
            </a:r>
            <a:r>
              <a:rPr lang="en-CA" dirty="0" err="1">
                <a:latin typeface="Andalus" pitchFamily="2" charset="-78"/>
                <a:cs typeface="Andalus" pitchFamily="2" charset="-78"/>
              </a:rPr>
              <a:t>Dell’arte</a:t>
            </a:r>
            <a:r>
              <a:rPr lang="en-CA" dirty="0">
                <a:latin typeface="Andalus" pitchFamily="2" charset="-78"/>
                <a:cs typeface="Andalus" pitchFamily="2" charset="-78"/>
              </a:rPr>
              <a:t> was a humorous theatrical presentation. Performances took place on temporary stages, usually city streets. </a:t>
            </a:r>
          </a:p>
          <a:p>
            <a:r>
              <a:rPr lang="en-CA" dirty="0">
                <a:solidFill>
                  <a:srgbClr val="00B050"/>
                </a:solidFill>
                <a:latin typeface="Andalus" pitchFamily="2" charset="-78"/>
                <a:cs typeface="Andalus" pitchFamily="2" charset="-78"/>
              </a:rPr>
              <a:t>Occasionally troupes would perform on court venues. </a:t>
            </a:r>
          </a:p>
          <a:p>
            <a:r>
              <a:rPr lang="en-CA" dirty="0">
                <a:latin typeface="Andalus" pitchFamily="2" charset="-78"/>
                <a:cs typeface="Andalus" pitchFamily="2" charset="-78"/>
              </a:rPr>
              <a:t>Actors that were more famous performed in palaces and traveled abroad.</a:t>
            </a:r>
          </a:p>
          <a:p>
            <a:r>
              <a:rPr lang="en-CA" dirty="0">
                <a:solidFill>
                  <a:srgbClr val="00B050"/>
                </a:solidFill>
                <a:latin typeface="Andalus" pitchFamily="2" charset="-78"/>
                <a:cs typeface="Andalus" pitchFamily="2" charset="-78"/>
              </a:rPr>
              <a:t>There were no elaborate sets in Commedia </a:t>
            </a:r>
            <a:r>
              <a:rPr lang="en-CA" dirty="0" err="1">
                <a:solidFill>
                  <a:srgbClr val="00B050"/>
                </a:solidFill>
                <a:latin typeface="Andalus" pitchFamily="2" charset="-78"/>
                <a:cs typeface="Andalus" pitchFamily="2" charset="-78"/>
              </a:rPr>
              <a:t>Dell’arte</a:t>
            </a:r>
            <a:endParaRPr lang="en-CA" dirty="0">
              <a:solidFill>
                <a:srgbClr val="00B050"/>
              </a:solidFill>
              <a:latin typeface="Andalus" pitchFamily="2" charset="-78"/>
              <a:cs typeface="Andalus" pitchFamily="2" charset="-78"/>
            </a:endParaRPr>
          </a:p>
        </p:txBody>
      </p:sp>
      <p:pic>
        <p:nvPicPr>
          <p:cNvPr id="4" name="Picture 4" descr="http://www.teatermuseet.se/bilder/foremal/commedia/magritte2_640.jpg"/>
          <p:cNvPicPr>
            <a:picLocks noChangeAspect="1" noChangeArrowheads="1"/>
          </p:cNvPicPr>
          <p:nvPr/>
        </p:nvPicPr>
        <p:blipFill>
          <a:blip r:embed="rId2" cstate="print"/>
          <a:srcRect/>
          <a:stretch>
            <a:fillRect/>
          </a:stretch>
        </p:blipFill>
        <p:spPr bwMode="auto">
          <a:xfrm>
            <a:off x="3286116" y="4178392"/>
            <a:ext cx="3286116" cy="267960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load.wikimedia.org/wikipedia/commons/thumb/d/d8/KDujardinsCommedia.jpg/696px-KDujardinsCommedia.jpg"/>
          <p:cNvPicPr>
            <a:picLocks noChangeAspect="1" noChangeArrowheads="1"/>
          </p:cNvPicPr>
          <p:nvPr/>
        </p:nvPicPr>
        <p:blipFill>
          <a:blip r:embed="rId2" cstate="print"/>
          <a:srcRect/>
          <a:stretch>
            <a:fillRect/>
          </a:stretch>
        </p:blipFill>
        <p:spPr bwMode="auto">
          <a:xfrm>
            <a:off x="4286248" y="1285860"/>
            <a:ext cx="4474830" cy="3857612"/>
          </a:xfrm>
          <a:prstGeom prst="rect">
            <a:avLst/>
          </a:prstGeom>
          <a:noFill/>
        </p:spPr>
      </p:pic>
      <p:sp>
        <p:nvSpPr>
          <p:cNvPr id="3" name="Content Placeholder 2"/>
          <p:cNvSpPr>
            <a:spLocks noGrp="1"/>
          </p:cNvSpPr>
          <p:nvPr>
            <p:ph idx="1"/>
          </p:nvPr>
        </p:nvSpPr>
        <p:spPr>
          <a:xfrm>
            <a:off x="1142976" y="357166"/>
            <a:ext cx="4143404" cy="6072230"/>
          </a:xfrm>
        </p:spPr>
        <p:txBody>
          <a:bodyPr>
            <a:normAutofit/>
          </a:bodyPr>
          <a:lstStyle/>
          <a:p>
            <a:r>
              <a:rPr lang="en-CA" dirty="0">
                <a:solidFill>
                  <a:srgbClr val="00B050"/>
                </a:solidFill>
                <a:latin typeface="Andalus" pitchFamily="2" charset="-78"/>
                <a:cs typeface="Andalus" pitchFamily="2" charset="-78"/>
              </a:rPr>
              <a:t>Staging was minimal,’ it was rarely anything more than a market or street scene.</a:t>
            </a:r>
          </a:p>
          <a:p>
            <a:r>
              <a:rPr lang="en-CA" dirty="0">
                <a:latin typeface="Andalus" pitchFamily="2" charset="-78"/>
                <a:cs typeface="Andalus" pitchFamily="2" charset="-78"/>
              </a:rPr>
              <a:t>Stages were just temporary outdoor structures, made from barrels or large pieces of wood. </a:t>
            </a:r>
          </a:p>
          <a:p>
            <a:r>
              <a:rPr lang="en-CA" dirty="0">
                <a:solidFill>
                  <a:srgbClr val="00B050"/>
                </a:solidFill>
                <a:latin typeface="Andalus" pitchFamily="2" charset="-78"/>
                <a:cs typeface="Andalus" pitchFamily="2" charset="-78"/>
              </a:rPr>
              <a:t>Props were used greatly, including animals, food, furniture, watering devices and weapons.  </a:t>
            </a:r>
          </a:p>
          <a:p>
            <a:endParaRPr lang="en-CA" dirty="0">
              <a:latin typeface="Andalus" pitchFamily="2" charset="-78"/>
              <a:cs typeface="Andalus" pitchFamily="2" charset="-78"/>
            </a:endParaRPr>
          </a:p>
          <a:p>
            <a:endParaRPr lang="en-CA"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latin typeface="Aubrey" pitchFamily="2" charset="0"/>
                <a:cs typeface="Aharoni" pitchFamily="2" charset="-79"/>
              </a:rPr>
              <a:t>COSTUMES</a:t>
            </a:r>
          </a:p>
        </p:txBody>
      </p:sp>
      <p:pic>
        <p:nvPicPr>
          <p:cNvPr id="4" name="Picture 8" descr="http://italophiles.com/images/comart2.jpg"/>
          <p:cNvPicPr>
            <a:picLocks noChangeAspect="1" noChangeArrowheads="1"/>
          </p:cNvPicPr>
          <p:nvPr/>
        </p:nvPicPr>
        <p:blipFill>
          <a:blip r:embed="rId2" cstate="print"/>
          <a:srcRect/>
          <a:stretch>
            <a:fillRect/>
          </a:stretch>
        </p:blipFill>
        <p:spPr bwMode="auto">
          <a:xfrm>
            <a:off x="5786446" y="1214422"/>
            <a:ext cx="2571768" cy="4942902"/>
          </a:xfrm>
          <a:prstGeom prst="rect">
            <a:avLst/>
          </a:prstGeom>
          <a:noFill/>
        </p:spPr>
      </p:pic>
      <p:sp>
        <p:nvSpPr>
          <p:cNvPr id="3" name="Content Placeholder 2"/>
          <p:cNvSpPr>
            <a:spLocks noGrp="1"/>
          </p:cNvSpPr>
          <p:nvPr>
            <p:ph idx="1"/>
          </p:nvPr>
        </p:nvSpPr>
        <p:spPr>
          <a:xfrm>
            <a:off x="1214414" y="1285860"/>
            <a:ext cx="4922342" cy="5072098"/>
          </a:xfrm>
        </p:spPr>
        <p:txBody>
          <a:bodyPr>
            <a:normAutofit fontScale="85000" lnSpcReduction="10000"/>
          </a:bodyPr>
          <a:lstStyle/>
          <a:p>
            <a:r>
              <a:rPr lang="en-CA" dirty="0">
                <a:solidFill>
                  <a:srgbClr val="00B050"/>
                </a:solidFill>
                <a:latin typeface="Andalus" pitchFamily="2" charset="-78"/>
                <a:cs typeface="Andalus" pitchFamily="2" charset="-78"/>
              </a:rPr>
              <a:t>Costumes represented the characters excellently. </a:t>
            </a:r>
          </a:p>
          <a:p>
            <a:r>
              <a:rPr lang="en-CA" dirty="0">
                <a:latin typeface="Andalus" pitchFamily="2" charset="-78"/>
                <a:cs typeface="Andalus" pitchFamily="2" charset="-78"/>
              </a:rPr>
              <a:t>Loose fitting garments were altered with tight fitting garments to create elaboration.</a:t>
            </a:r>
          </a:p>
          <a:p>
            <a:r>
              <a:rPr lang="en-CA" dirty="0">
                <a:solidFill>
                  <a:srgbClr val="00B050"/>
                </a:solidFill>
                <a:latin typeface="Andalus" pitchFamily="2" charset="-78"/>
                <a:cs typeface="Andalus" pitchFamily="2" charset="-78"/>
              </a:rPr>
              <a:t>Colours were contrasting and masks were used for more of the major characters to represent themselves. </a:t>
            </a:r>
          </a:p>
          <a:p>
            <a:r>
              <a:rPr lang="en-CA" dirty="0">
                <a:latin typeface="Andalus" pitchFamily="2" charset="-78"/>
                <a:cs typeface="Andalus" pitchFamily="2" charset="-78"/>
              </a:rPr>
              <a:t>The characters of fun or satire, wore coloured leather masks. </a:t>
            </a:r>
          </a:p>
          <a:p>
            <a:r>
              <a:rPr lang="en-CA" dirty="0">
                <a:solidFill>
                  <a:srgbClr val="00B050"/>
                </a:solidFill>
                <a:latin typeface="Andalus" pitchFamily="2" charset="-78"/>
                <a:cs typeface="Andalus" pitchFamily="2" charset="-78"/>
              </a:rPr>
              <a:t>Though sometimes actors just wore what they owned to relate to the audience better.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maskworld.scene7.com/is/image/maskworld/300231-scaramouche-de-cuoio-venezianische-ledermaske-venetian-leather-mask-commedia-dell-arte?$fullsize$"/>
          <p:cNvPicPr>
            <a:picLocks noChangeAspect="1" noChangeArrowheads="1"/>
          </p:cNvPicPr>
          <p:nvPr/>
        </p:nvPicPr>
        <p:blipFill>
          <a:blip r:embed="rId2" cstate="print"/>
          <a:srcRect/>
          <a:stretch>
            <a:fillRect/>
          </a:stretch>
        </p:blipFill>
        <p:spPr bwMode="auto">
          <a:xfrm>
            <a:off x="6357950" y="3500438"/>
            <a:ext cx="2286016" cy="3100409"/>
          </a:xfrm>
          <a:prstGeom prst="rect">
            <a:avLst/>
          </a:prstGeom>
          <a:noFill/>
        </p:spPr>
      </p:pic>
      <p:sp>
        <p:nvSpPr>
          <p:cNvPr id="3" name="Content Placeholder 2"/>
          <p:cNvSpPr>
            <a:spLocks noGrp="1"/>
          </p:cNvSpPr>
          <p:nvPr>
            <p:ph idx="1"/>
          </p:nvPr>
        </p:nvSpPr>
        <p:spPr>
          <a:xfrm>
            <a:off x="1142976" y="571480"/>
            <a:ext cx="7647836" cy="5605482"/>
          </a:xfrm>
        </p:spPr>
        <p:txBody>
          <a:bodyPr/>
          <a:lstStyle/>
          <a:p>
            <a:r>
              <a:rPr lang="en-CA" dirty="0">
                <a:latin typeface="Andalus" pitchFamily="2" charset="-78"/>
                <a:cs typeface="Andalus" pitchFamily="2" charset="-78"/>
              </a:rPr>
              <a:t>Patchwork costumes and masks were usually only worn by major characters.</a:t>
            </a:r>
          </a:p>
          <a:p>
            <a:r>
              <a:rPr lang="en-CA" dirty="0">
                <a:solidFill>
                  <a:srgbClr val="00B050"/>
                </a:solidFill>
                <a:latin typeface="Andalus" pitchFamily="2" charset="-78"/>
                <a:cs typeface="Andalus" pitchFamily="2" charset="-78"/>
              </a:rPr>
              <a:t>Certain colours did reflect emotional states and audience could identify which social class the characters belonged to. </a:t>
            </a:r>
          </a:p>
          <a:p>
            <a:r>
              <a:rPr lang="en-CA" dirty="0">
                <a:latin typeface="Andalus" pitchFamily="2" charset="-78"/>
                <a:cs typeface="Andalus" pitchFamily="2" charset="-78"/>
              </a:rPr>
              <a:t>Regardless of where they toured, the characters in Commedia </a:t>
            </a:r>
            <a:r>
              <a:rPr lang="en-CA" dirty="0" err="1">
                <a:latin typeface="Andalus" pitchFamily="2" charset="-78"/>
                <a:cs typeface="Andalus" pitchFamily="2" charset="-78"/>
              </a:rPr>
              <a:t>Dell’arte</a:t>
            </a:r>
            <a:r>
              <a:rPr lang="en-CA" dirty="0">
                <a:latin typeface="Andalus" pitchFamily="2" charset="-78"/>
                <a:cs typeface="Andalus" pitchFamily="2" charset="-78"/>
              </a:rPr>
              <a:t> were recognized by their costumes. </a:t>
            </a:r>
          </a:p>
          <a:p>
            <a:r>
              <a:rPr lang="en-CA" dirty="0">
                <a:solidFill>
                  <a:srgbClr val="00B050"/>
                </a:solidFill>
                <a:latin typeface="Andalus" pitchFamily="2" charset="-78"/>
                <a:cs typeface="Andalus" pitchFamily="2" charset="-78"/>
              </a:rPr>
              <a:t>Masks: were worn by all fixed characters.</a:t>
            </a:r>
          </a:p>
          <a:p>
            <a:endParaRPr lang="en-C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8223062" cy="994172"/>
          </a:xfrm>
        </p:spPr>
        <p:txBody>
          <a:bodyPr>
            <a:noAutofit/>
          </a:bodyPr>
          <a:lstStyle/>
          <a:p>
            <a:r>
              <a:rPr lang="en-US" sz="4000" b="1" dirty="0">
                <a:ln w="9525">
                  <a:solidFill>
                    <a:schemeClr val="bg1"/>
                  </a:solidFill>
                  <a:prstDash val="solid"/>
                </a:ln>
                <a:solidFill>
                  <a:srgbClr val="92D050"/>
                </a:solidFill>
                <a:effectLst>
                  <a:outerShdw blurRad="12700" dist="38100" dir="2700000" algn="tl" rotWithShape="0">
                    <a:schemeClr val="bg1">
                      <a:lumMod val="50000"/>
                    </a:schemeClr>
                  </a:outerShdw>
                </a:effectLst>
              </a:rPr>
              <a:t>DO NOW DO NOW DO NOW</a:t>
            </a:r>
            <a:endParaRPr lang="en-US" sz="4000" dirty="0">
              <a:solidFill>
                <a:srgbClr val="92D050"/>
              </a:solidFill>
            </a:endParaRPr>
          </a:p>
        </p:txBody>
      </p:sp>
      <p:sp>
        <p:nvSpPr>
          <p:cNvPr id="3" name="Content Placeholder 2"/>
          <p:cNvSpPr>
            <a:spLocks noGrp="1"/>
          </p:cNvSpPr>
          <p:nvPr>
            <p:ph idx="1"/>
          </p:nvPr>
        </p:nvSpPr>
        <p:spPr>
          <a:xfrm>
            <a:off x="337705" y="2125266"/>
            <a:ext cx="8806295" cy="3263504"/>
          </a:xfrm>
        </p:spPr>
        <p:txBody>
          <a:bodyPr>
            <a:normAutofit lnSpcReduction="10000"/>
          </a:bodyPr>
          <a:lstStyle/>
          <a:p>
            <a:pPr algn="ctr"/>
            <a:r>
              <a:rPr lang="en-US" sz="4050" dirty="0"/>
              <a:t>How can </a:t>
            </a:r>
            <a:r>
              <a:rPr lang="en-US" sz="4050" dirty="0" err="1"/>
              <a:t>Improv</a:t>
            </a:r>
            <a:r>
              <a:rPr lang="en-US" sz="4050" dirty="0"/>
              <a:t> Acting help students learn how to take risks and express themselves creatively?</a:t>
            </a:r>
          </a:p>
          <a:p>
            <a:pPr algn="ctr"/>
            <a:endParaRPr lang="en-US" dirty="0"/>
          </a:p>
          <a:p>
            <a:pPr marL="0" indent="0">
              <a:buNone/>
            </a:pPr>
            <a:r>
              <a:rPr lang="en-US" sz="3000" dirty="0">
                <a:solidFill>
                  <a:srgbClr val="FFC000"/>
                </a:solidFill>
              </a:rPr>
              <a:t>Please write down some ideas to this Essential Question in your Drama Notebooks. </a:t>
            </a:r>
            <a:endParaRPr lang="en-US" sz="2700" dirty="0"/>
          </a:p>
        </p:txBody>
      </p:sp>
      <p:sp>
        <p:nvSpPr>
          <p:cNvPr id="4" name="Rectangle 3"/>
          <p:cNvSpPr/>
          <p:nvPr/>
        </p:nvSpPr>
        <p:spPr>
          <a:xfrm>
            <a:off x="337706" y="5579720"/>
            <a:ext cx="3642151" cy="300082"/>
          </a:xfrm>
          <a:prstGeom prst="rect">
            <a:avLst/>
          </a:prstGeom>
        </p:spPr>
        <p:txBody>
          <a:bodyPr wrap="none">
            <a:spAutoFit/>
          </a:bodyPr>
          <a:lstStyle/>
          <a:p>
            <a:r>
              <a:rPr lang="en-US" sz="1350" dirty="0"/>
              <a:t>http://www.youtube.com/watch?v=YZtN8_xrd9o</a:t>
            </a:r>
          </a:p>
        </p:txBody>
      </p:sp>
      <p:sp>
        <p:nvSpPr>
          <p:cNvPr id="5" name="Rectangle 4"/>
          <p:cNvSpPr/>
          <p:nvPr/>
        </p:nvSpPr>
        <p:spPr>
          <a:xfrm>
            <a:off x="4600418" y="5579720"/>
            <a:ext cx="3832331" cy="300082"/>
          </a:xfrm>
          <a:prstGeom prst="rect">
            <a:avLst/>
          </a:prstGeom>
        </p:spPr>
        <p:txBody>
          <a:bodyPr wrap="none">
            <a:spAutoFit/>
          </a:bodyPr>
          <a:lstStyle/>
          <a:p>
            <a:r>
              <a:rPr lang="en-US" sz="1350" dirty="0"/>
              <a:t>http://www.youtube.com/watch?v=oCdkV8MOcDQ</a:t>
            </a:r>
          </a:p>
        </p:txBody>
      </p:sp>
    </p:spTree>
    <p:extLst>
      <p:ext uri="{BB962C8B-B14F-4D97-AF65-F5344CB8AC3E}">
        <p14:creationId xmlns:p14="http://schemas.microsoft.com/office/powerpoint/2010/main" val="1842021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CA" dirty="0">
                <a:latin typeface="Aubrey" pitchFamily="2" charset="0"/>
              </a:rPr>
              <a:t>Was there a Religious Connection?</a:t>
            </a:r>
          </a:p>
        </p:txBody>
      </p:sp>
      <p:sp>
        <p:nvSpPr>
          <p:cNvPr id="3" name="Content Placeholder 2"/>
          <p:cNvSpPr>
            <a:spLocks noGrp="1"/>
          </p:cNvSpPr>
          <p:nvPr>
            <p:ph idx="1"/>
          </p:nvPr>
        </p:nvSpPr>
        <p:spPr>
          <a:xfrm>
            <a:off x="1285852" y="1500174"/>
            <a:ext cx="7498080" cy="4910158"/>
          </a:xfrm>
        </p:spPr>
        <p:txBody>
          <a:bodyPr>
            <a:normAutofit/>
          </a:bodyPr>
          <a:lstStyle/>
          <a:p>
            <a:r>
              <a:rPr lang="en-CA" dirty="0">
                <a:latin typeface="Andalus" pitchFamily="2" charset="-78"/>
                <a:cs typeface="Andalus" pitchFamily="2" charset="-78"/>
              </a:rPr>
              <a:t>Commedia </a:t>
            </a:r>
            <a:r>
              <a:rPr lang="en-CA" dirty="0" err="1">
                <a:latin typeface="Andalus" pitchFamily="2" charset="-78"/>
                <a:cs typeface="Andalus" pitchFamily="2" charset="-78"/>
              </a:rPr>
              <a:t>Dell’arte</a:t>
            </a:r>
            <a:r>
              <a:rPr lang="en-CA" dirty="0">
                <a:latin typeface="Andalus" pitchFamily="2" charset="-78"/>
                <a:cs typeface="Andalus" pitchFamily="2" charset="-78"/>
              </a:rPr>
              <a:t> was not known for any religious connections.</a:t>
            </a:r>
          </a:p>
          <a:p>
            <a:r>
              <a:rPr lang="en-CA" dirty="0">
                <a:solidFill>
                  <a:srgbClr val="00B050"/>
                </a:solidFill>
                <a:latin typeface="Andalus" pitchFamily="2" charset="-78"/>
                <a:cs typeface="Andalus" pitchFamily="2" charset="-78"/>
              </a:rPr>
              <a:t>The subjects performed did not retrace to any religious theme.</a:t>
            </a:r>
          </a:p>
          <a:p>
            <a:r>
              <a:rPr lang="en-CA" dirty="0">
                <a:latin typeface="Andalus" pitchFamily="2" charset="-78"/>
                <a:cs typeface="Andalus" pitchFamily="2" charset="-78"/>
              </a:rPr>
              <a:t>The subjects performed usually involved: jealousy, love and lust. </a:t>
            </a:r>
          </a:p>
          <a:p>
            <a:r>
              <a:rPr lang="en-CA" dirty="0">
                <a:solidFill>
                  <a:srgbClr val="00B050"/>
                </a:solidFill>
                <a:latin typeface="Andalus" pitchFamily="2" charset="-78"/>
                <a:cs typeface="Andalus" pitchFamily="2" charset="-78"/>
              </a:rPr>
              <a:t>Vulgarity and masks were used in this type of theatre. Those that were religious probably did not like this type of theatre.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0"/>
            <a:ext cx="8001024" cy="1214422"/>
          </a:xfrm>
        </p:spPr>
        <p:txBody>
          <a:bodyPr>
            <a:normAutofit/>
          </a:bodyPr>
          <a:lstStyle/>
          <a:p>
            <a:r>
              <a:rPr lang="en-CA" sz="4000" dirty="0">
                <a:latin typeface="Aubrey" pitchFamily="2" charset="0"/>
              </a:rPr>
              <a:t>Troupes, Actors and Playwrights?</a:t>
            </a:r>
          </a:p>
        </p:txBody>
      </p:sp>
      <p:sp>
        <p:nvSpPr>
          <p:cNvPr id="3" name="Content Placeholder 2"/>
          <p:cNvSpPr>
            <a:spLocks noGrp="1"/>
          </p:cNvSpPr>
          <p:nvPr>
            <p:ph idx="1"/>
          </p:nvPr>
        </p:nvSpPr>
        <p:spPr>
          <a:xfrm>
            <a:off x="1142976" y="1142984"/>
            <a:ext cx="3857652" cy="5500726"/>
          </a:xfrm>
        </p:spPr>
        <p:txBody>
          <a:bodyPr>
            <a:normAutofit fontScale="70000" lnSpcReduction="20000"/>
          </a:bodyPr>
          <a:lstStyle/>
          <a:p>
            <a:r>
              <a:rPr lang="en-CA" dirty="0">
                <a:latin typeface="Andalus" pitchFamily="2" charset="-78"/>
                <a:cs typeface="Andalus" pitchFamily="2" charset="-78"/>
              </a:rPr>
              <a:t>During these acts, there were at least ten actors on stage. </a:t>
            </a:r>
          </a:p>
          <a:p>
            <a:r>
              <a:rPr lang="en-CA" dirty="0">
                <a:solidFill>
                  <a:srgbClr val="00B050"/>
                </a:solidFill>
                <a:latin typeface="Andalus" pitchFamily="2" charset="-78"/>
                <a:cs typeface="Andalus" pitchFamily="2" charset="-78"/>
              </a:rPr>
              <a:t> There were no published playwrights for this particular type of theatre because it is supposed to be improvisation. It took great skill to follow along in the performance because of the improvisation element.</a:t>
            </a:r>
          </a:p>
          <a:p>
            <a:r>
              <a:rPr lang="en-CA" dirty="0">
                <a:latin typeface="Andalus" pitchFamily="2" charset="-78"/>
                <a:cs typeface="Andalus" pitchFamily="2" charset="-78"/>
              </a:rPr>
              <a:t>Even though there were no noted published playwrights, actors within Commedia </a:t>
            </a:r>
            <a:r>
              <a:rPr lang="en-CA" dirty="0" err="1">
                <a:latin typeface="Andalus" pitchFamily="2" charset="-78"/>
                <a:cs typeface="Andalus" pitchFamily="2" charset="-78"/>
              </a:rPr>
              <a:t>Dell’arte</a:t>
            </a:r>
            <a:r>
              <a:rPr lang="en-CA" dirty="0">
                <a:latin typeface="Andalus" pitchFamily="2" charset="-78"/>
                <a:cs typeface="Andalus" pitchFamily="2" charset="-78"/>
              </a:rPr>
              <a:t> did write scenarios and scenes for comedies and tragedies. </a:t>
            </a:r>
          </a:p>
          <a:p>
            <a:r>
              <a:rPr lang="en-CA" dirty="0">
                <a:solidFill>
                  <a:srgbClr val="00B050"/>
                </a:solidFill>
                <a:latin typeface="Andalus" pitchFamily="2" charset="-78"/>
                <a:cs typeface="Andalus" pitchFamily="2" charset="-78"/>
              </a:rPr>
              <a:t>There were specific characters within Commedia </a:t>
            </a:r>
            <a:r>
              <a:rPr lang="en-CA" dirty="0" err="1">
                <a:solidFill>
                  <a:srgbClr val="00B050"/>
                </a:solidFill>
                <a:latin typeface="Andalus" pitchFamily="2" charset="-78"/>
                <a:cs typeface="Andalus" pitchFamily="2" charset="-78"/>
              </a:rPr>
              <a:t>Dell’arte</a:t>
            </a:r>
            <a:r>
              <a:rPr lang="en-CA" dirty="0">
                <a:solidFill>
                  <a:srgbClr val="00B050"/>
                </a:solidFill>
                <a:latin typeface="Andalus" pitchFamily="2" charset="-78"/>
                <a:cs typeface="Andalus" pitchFamily="2" charset="-78"/>
              </a:rPr>
              <a:t>, there was also a character called “</a:t>
            </a:r>
            <a:r>
              <a:rPr lang="en-CA" dirty="0" err="1">
                <a:solidFill>
                  <a:srgbClr val="00B050"/>
                </a:solidFill>
                <a:latin typeface="Andalus" pitchFamily="2" charset="-78"/>
                <a:cs typeface="Andalus" pitchFamily="2" charset="-78"/>
              </a:rPr>
              <a:t>lazzi</a:t>
            </a:r>
            <a:r>
              <a:rPr lang="en-CA" dirty="0">
                <a:solidFill>
                  <a:srgbClr val="00B050"/>
                </a:solidFill>
                <a:latin typeface="Andalus" pitchFamily="2" charset="-78"/>
                <a:cs typeface="Andalus" pitchFamily="2" charset="-78"/>
              </a:rPr>
              <a:t>”. This character had no relevance other than comic relief. </a:t>
            </a:r>
          </a:p>
        </p:txBody>
      </p:sp>
      <p:pic>
        <p:nvPicPr>
          <p:cNvPr id="1028" name="Picture 4" descr="http://www.gerenzanoforum.it/locandine%20biblio/2007/Arlecchino08.jpg"/>
          <p:cNvPicPr>
            <a:picLocks noChangeAspect="1" noChangeArrowheads="1"/>
          </p:cNvPicPr>
          <p:nvPr/>
        </p:nvPicPr>
        <p:blipFill>
          <a:blip r:embed="rId2" cstate="print"/>
          <a:srcRect/>
          <a:stretch>
            <a:fillRect/>
          </a:stretch>
        </p:blipFill>
        <p:spPr bwMode="auto">
          <a:xfrm>
            <a:off x="5214942" y="1214422"/>
            <a:ext cx="2857500" cy="42672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538" y="214290"/>
            <a:ext cx="7862150" cy="6357982"/>
          </a:xfrm>
        </p:spPr>
        <p:txBody>
          <a:bodyPr>
            <a:normAutofit fontScale="70000" lnSpcReduction="20000"/>
          </a:bodyPr>
          <a:lstStyle/>
          <a:p>
            <a:r>
              <a:rPr lang="en-CA" dirty="0">
                <a:solidFill>
                  <a:srgbClr val="00B050"/>
                </a:solidFill>
                <a:latin typeface="Andalus" pitchFamily="2" charset="-78"/>
                <a:cs typeface="Andalus" pitchFamily="2" charset="-78"/>
              </a:rPr>
              <a:t>Most notable Troupes:</a:t>
            </a:r>
          </a:p>
          <a:p>
            <a:r>
              <a:rPr lang="en-CA" sz="4500" dirty="0">
                <a:latin typeface="Aubrey" pitchFamily="2" charset="0"/>
                <a:cs typeface="Andalus" pitchFamily="2" charset="-78"/>
              </a:rPr>
              <a:t>I </a:t>
            </a:r>
            <a:r>
              <a:rPr lang="en-CA" sz="4500" dirty="0" err="1">
                <a:latin typeface="Aubrey" pitchFamily="2" charset="0"/>
                <a:cs typeface="Andalus" pitchFamily="2" charset="-78"/>
              </a:rPr>
              <a:t>Gelosi</a:t>
            </a:r>
            <a:r>
              <a:rPr lang="en-CA" sz="4500" dirty="0">
                <a:latin typeface="Aubrey" pitchFamily="2" charset="0"/>
                <a:cs typeface="Andalus" pitchFamily="2" charset="-78"/>
              </a:rPr>
              <a:t>: </a:t>
            </a:r>
            <a:r>
              <a:rPr lang="en-CA" dirty="0">
                <a:latin typeface="Andalus" pitchFamily="2" charset="-78"/>
                <a:cs typeface="Andalus" pitchFamily="2" charset="-78"/>
              </a:rPr>
              <a:t>was a troupe that performed Commedia </a:t>
            </a:r>
            <a:r>
              <a:rPr lang="en-CA" dirty="0" err="1">
                <a:latin typeface="Andalus" pitchFamily="2" charset="-78"/>
                <a:cs typeface="Andalus" pitchFamily="2" charset="-78"/>
              </a:rPr>
              <a:t>Dell’arte</a:t>
            </a:r>
            <a:r>
              <a:rPr lang="en-CA" dirty="0">
                <a:latin typeface="Andalus" pitchFamily="2" charset="-78"/>
                <a:cs typeface="Andalus" pitchFamily="2" charset="-78"/>
              </a:rPr>
              <a:t> from 1569-1604. </a:t>
            </a:r>
          </a:p>
          <a:p>
            <a:r>
              <a:rPr lang="en-CA" dirty="0">
                <a:solidFill>
                  <a:srgbClr val="00B050"/>
                </a:solidFill>
                <a:latin typeface="Andalus" pitchFamily="2" charset="-78"/>
                <a:cs typeface="Andalus" pitchFamily="2" charset="-78"/>
              </a:rPr>
              <a:t>The name “</a:t>
            </a:r>
            <a:r>
              <a:rPr lang="en-CA" dirty="0" err="1">
                <a:solidFill>
                  <a:srgbClr val="00B050"/>
                </a:solidFill>
                <a:latin typeface="Andalus" pitchFamily="2" charset="-78"/>
                <a:cs typeface="Andalus" pitchFamily="2" charset="-78"/>
              </a:rPr>
              <a:t>Gelosi</a:t>
            </a:r>
            <a:r>
              <a:rPr lang="en-CA" dirty="0">
                <a:solidFill>
                  <a:srgbClr val="00B050"/>
                </a:solidFill>
                <a:latin typeface="Andalus" pitchFamily="2" charset="-78"/>
                <a:cs typeface="Andalus" pitchFamily="2" charset="-78"/>
              </a:rPr>
              <a:t>” meant “Zealous or Jealous”. Their motto was </a:t>
            </a:r>
            <a:r>
              <a:rPr lang="en-CA" dirty="0" err="1">
                <a:solidFill>
                  <a:srgbClr val="00B050"/>
                </a:solidFill>
                <a:latin typeface="Andalus" pitchFamily="2" charset="-78"/>
                <a:cs typeface="Andalus" pitchFamily="2" charset="-78"/>
              </a:rPr>
              <a:t>Virtu</a:t>
            </a:r>
            <a:r>
              <a:rPr lang="en-CA" dirty="0">
                <a:solidFill>
                  <a:srgbClr val="00B050"/>
                </a:solidFill>
                <a:latin typeface="Andalus" pitchFamily="2" charset="-78"/>
                <a:cs typeface="Andalus" pitchFamily="2" charset="-78"/>
              </a:rPr>
              <a:t>, </a:t>
            </a:r>
            <a:r>
              <a:rPr lang="en-CA" dirty="0" err="1">
                <a:solidFill>
                  <a:srgbClr val="00B050"/>
                </a:solidFill>
                <a:latin typeface="Andalus" pitchFamily="2" charset="-78"/>
                <a:cs typeface="Andalus" pitchFamily="2" charset="-78"/>
              </a:rPr>
              <a:t>fama</a:t>
            </a:r>
            <a:r>
              <a:rPr lang="en-CA" dirty="0">
                <a:solidFill>
                  <a:srgbClr val="00B050"/>
                </a:solidFill>
                <a:latin typeface="Andalus" pitchFamily="2" charset="-78"/>
                <a:cs typeface="Andalus" pitchFamily="2" charset="-78"/>
              </a:rPr>
              <a:t> ed </a:t>
            </a:r>
            <a:r>
              <a:rPr lang="en-CA" dirty="0" err="1">
                <a:solidFill>
                  <a:srgbClr val="00B050"/>
                </a:solidFill>
                <a:latin typeface="Andalus" pitchFamily="2" charset="-78"/>
                <a:cs typeface="Andalus" pitchFamily="2" charset="-78"/>
              </a:rPr>
              <a:t>honor</a:t>
            </a:r>
            <a:r>
              <a:rPr lang="en-CA" dirty="0">
                <a:solidFill>
                  <a:srgbClr val="00B050"/>
                </a:solidFill>
                <a:latin typeface="Andalus" pitchFamily="2" charset="-78"/>
                <a:cs typeface="Andalus" pitchFamily="2" charset="-78"/>
              </a:rPr>
              <a:t> </a:t>
            </a:r>
            <a:r>
              <a:rPr lang="en-CA" dirty="0" err="1">
                <a:solidFill>
                  <a:srgbClr val="00B050"/>
                </a:solidFill>
                <a:latin typeface="Andalus" pitchFamily="2" charset="-78"/>
                <a:cs typeface="Andalus" pitchFamily="2" charset="-78"/>
              </a:rPr>
              <a:t>ne</a:t>
            </a:r>
            <a:r>
              <a:rPr lang="en-CA" dirty="0">
                <a:solidFill>
                  <a:srgbClr val="00B050"/>
                </a:solidFill>
                <a:latin typeface="Andalus" pitchFamily="2" charset="-78"/>
                <a:cs typeface="Andalus" pitchFamily="2" charset="-78"/>
              </a:rPr>
              <a:t> </a:t>
            </a:r>
            <a:r>
              <a:rPr lang="en-CA" dirty="0" err="1">
                <a:solidFill>
                  <a:srgbClr val="00B050"/>
                </a:solidFill>
                <a:latin typeface="Andalus" pitchFamily="2" charset="-78"/>
                <a:cs typeface="Andalus" pitchFamily="2" charset="-78"/>
              </a:rPr>
              <a:t>fer</a:t>
            </a:r>
            <a:r>
              <a:rPr lang="en-CA" dirty="0">
                <a:solidFill>
                  <a:srgbClr val="00B050"/>
                </a:solidFill>
                <a:latin typeface="Andalus" pitchFamily="2" charset="-78"/>
                <a:cs typeface="Andalus" pitchFamily="2" charset="-78"/>
              </a:rPr>
              <a:t> </a:t>
            </a:r>
            <a:r>
              <a:rPr lang="en-CA" dirty="0" err="1">
                <a:solidFill>
                  <a:srgbClr val="00B050"/>
                </a:solidFill>
                <a:latin typeface="Andalus" pitchFamily="2" charset="-78"/>
                <a:cs typeface="Andalus" pitchFamily="2" charset="-78"/>
              </a:rPr>
              <a:t>gelosi</a:t>
            </a:r>
            <a:r>
              <a:rPr lang="en-CA" dirty="0">
                <a:solidFill>
                  <a:srgbClr val="00B050"/>
                </a:solidFill>
                <a:latin typeface="Andalus" pitchFamily="2" charset="-78"/>
                <a:cs typeface="Andalus" pitchFamily="2" charset="-78"/>
              </a:rPr>
              <a:t>. This meant “We are jealous of attaining virtue, fame and honour.”</a:t>
            </a:r>
          </a:p>
          <a:p>
            <a:r>
              <a:rPr lang="en-CA" dirty="0">
                <a:latin typeface="Andalus" pitchFamily="2" charset="-78"/>
                <a:cs typeface="Andalus" pitchFamily="2" charset="-78"/>
              </a:rPr>
              <a:t>They formed in Milan, Italy by </a:t>
            </a:r>
            <a:r>
              <a:rPr lang="en-CA" dirty="0" err="1">
                <a:latin typeface="Andalus" pitchFamily="2" charset="-78"/>
                <a:cs typeface="Andalus" pitchFamily="2" charset="-78"/>
              </a:rPr>
              <a:t>Flaminio</a:t>
            </a:r>
            <a:r>
              <a:rPr lang="en-CA" dirty="0">
                <a:latin typeface="Andalus" pitchFamily="2" charset="-78"/>
                <a:cs typeface="Andalus" pitchFamily="2" charset="-78"/>
              </a:rPr>
              <a:t> </a:t>
            </a:r>
            <a:r>
              <a:rPr lang="en-CA" dirty="0" err="1">
                <a:latin typeface="Andalus" pitchFamily="2" charset="-78"/>
                <a:cs typeface="Andalus" pitchFamily="2" charset="-78"/>
              </a:rPr>
              <a:t>Scala</a:t>
            </a:r>
            <a:r>
              <a:rPr lang="en-CA" dirty="0">
                <a:latin typeface="Andalus" pitchFamily="2" charset="-78"/>
                <a:cs typeface="Andalus" pitchFamily="2" charset="-78"/>
              </a:rPr>
              <a:t>. Their first notable performer was </a:t>
            </a:r>
            <a:r>
              <a:rPr lang="en-CA" dirty="0" err="1">
                <a:latin typeface="Andalus" pitchFamily="2" charset="-78"/>
                <a:cs typeface="Andalus" pitchFamily="2" charset="-78"/>
              </a:rPr>
              <a:t>Vittoria</a:t>
            </a:r>
            <a:r>
              <a:rPr lang="en-CA" dirty="0">
                <a:latin typeface="Andalus" pitchFamily="2" charset="-78"/>
                <a:cs typeface="Andalus" pitchFamily="2" charset="-78"/>
              </a:rPr>
              <a:t> </a:t>
            </a:r>
            <a:r>
              <a:rPr lang="en-CA" dirty="0" err="1">
                <a:latin typeface="Andalus" pitchFamily="2" charset="-78"/>
                <a:cs typeface="Andalus" pitchFamily="2" charset="-78"/>
              </a:rPr>
              <a:t>Pissimi</a:t>
            </a:r>
            <a:r>
              <a:rPr lang="en-CA" dirty="0">
                <a:latin typeface="Andalus" pitchFamily="2" charset="-78"/>
                <a:cs typeface="Andalus" pitchFamily="2" charset="-78"/>
              </a:rPr>
              <a:t>. </a:t>
            </a:r>
          </a:p>
          <a:p>
            <a:r>
              <a:rPr lang="en-CA" dirty="0">
                <a:solidFill>
                  <a:srgbClr val="00B050"/>
                </a:solidFill>
                <a:latin typeface="Andalus" pitchFamily="2" charset="-78"/>
                <a:cs typeface="Andalus" pitchFamily="2" charset="-78"/>
              </a:rPr>
              <a:t>They were the first troupe to be patronized by nobility.</a:t>
            </a:r>
          </a:p>
          <a:p>
            <a:r>
              <a:rPr lang="en-CA" dirty="0">
                <a:latin typeface="Andalus" pitchFamily="2" charset="-78"/>
                <a:cs typeface="Andalus" pitchFamily="2" charset="-78"/>
              </a:rPr>
              <a:t>In 1574 and 1577, they performed for the King of France. </a:t>
            </a:r>
          </a:p>
          <a:p>
            <a:r>
              <a:rPr lang="en-CA" dirty="0">
                <a:solidFill>
                  <a:srgbClr val="00B050"/>
                </a:solidFill>
                <a:latin typeface="Andalus" pitchFamily="2" charset="-78"/>
                <a:cs typeface="Andalus" pitchFamily="2" charset="-78"/>
              </a:rPr>
              <a:t>After this they toured all over Europe and spread Commedia </a:t>
            </a:r>
            <a:r>
              <a:rPr lang="en-CA" dirty="0" err="1">
                <a:solidFill>
                  <a:srgbClr val="00B050"/>
                </a:solidFill>
                <a:latin typeface="Andalus" pitchFamily="2" charset="-78"/>
                <a:cs typeface="Andalus" pitchFamily="2" charset="-78"/>
              </a:rPr>
              <a:t>Dell’arte</a:t>
            </a:r>
            <a:r>
              <a:rPr lang="en-CA" dirty="0">
                <a:solidFill>
                  <a:srgbClr val="00B050"/>
                </a:solidFill>
                <a:latin typeface="Andalus" pitchFamily="2" charset="-78"/>
                <a:cs typeface="Andalus" pitchFamily="2" charset="-78"/>
              </a:rPr>
              <a:t> from Italy to France, Poland, Spain, Germany and England. </a:t>
            </a:r>
          </a:p>
          <a:p>
            <a:r>
              <a:rPr lang="en-CA" dirty="0">
                <a:latin typeface="Andalus" pitchFamily="2" charset="-78"/>
                <a:cs typeface="Andalus" pitchFamily="2" charset="-78"/>
              </a:rPr>
              <a:t>In the 1570s, Francesco </a:t>
            </a:r>
            <a:r>
              <a:rPr lang="en-CA" dirty="0" err="1">
                <a:latin typeface="Andalus" pitchFamily="2" charset="-78"/>
                <a:cs typeface="Andalus" pitchFamily="2" charset="-78"/>
              </a:rPr>
              <a:t>Andreini</a:t>
            </a:r>
            <a:r>
              <a:rPr lang="en-CA" dirty="0">
                <a:latin typeface="Andalus" pitchFamily="2" charset="-78"/>
                <a:cs typeface="Andalus" pitchFamily="2" charset="-78"/>
              </a:rPr>
              <a:t>, an Italian actor, joined </a:t>
            </a:r>
            <a:r>
              <a:rPr lang="en-CA" dirty="0" err="1">
                <a:latin typeface="Andalus" pitchFamily="2" charset="-78"/>
                <a:cs typeface="Andalus" pitchFamily="2" charset="-78"/>
              </a:rPr>
              <a:t>Gelosi</a:t>
            </a:r>
            <a:r>
              <a:rPr lang="en-CA" dirty="0">
                <a:latin typeface="Andalus" pitchFamily="2" charset="-78"/>
                <a:cs typeface="Andalus" pitchFamily="2" charset="-78"/>
              </a:rPr>
              <a:t> and he married Isabella </a:t>
            </a:r>
            <a:r>
              <a:rPr lang="en-CA" dirty="0" err="1">
                <a:latin typeface="Andalus" pitchFamily="2" charset="-78"/>
                <a:cs typeface="Andalus" pitchFamily="2" charset="-78"/>
              </a:rPr>
              <a:t>Canali</a:t>
            </a:r>
            <a:r>
              <a:rPr lang="en-CA" dirty="0">
                <a:latin typeface="Andalus" pitchFamily="2" charset="-78"/>
                <a:cs typeface="Andalus" pitchFamily="2" charset="-78"/>
              </a:rPr>
              <a:t>, an actress within the troupe. </a:t>
            </a:r>
          </a:p>
          <a:p>
            <a:r>
              <a:rPr lang="en-CA" dirty="0">
                <a:solidFill>
                  <a:srgbClr val="00B050"/>
                </a:solidFill>
                <a:latin typeface="Andalus" pitchFamily="2" charset="-78"/>
                <a:cs typeface="Andalus" pitchFamily="2" charset="-78"/>
              </a:rPr>
              <a:t>The </a:t>
            </a:r>
            <a:r>
              <a:rPr lang="en-CA" dirty="0" err="1">
                <a:solidFill>
                  <a:srgbClr val="00B050"/>
                </a:solidFill>
                <a:latin typeface="Andalus" pitchFamily="2" charset="-78"/>
                <a:cs typeface="Andalus" pitchFamily="2" charset="-78"/>
              </a:rPr>
              <a:t>Andreinis</a:t>
            </a:r>
            <a:r>
              <a:rPr lang="en-CA" dirty="0">
                <a:solidFill>
                  <a:srgbClr val="00B050"/>
                </a:solidFill>
                <a:latin typeface="Andalus" pitchFamily="2" charset="-78"/>
                <a:cs typeface="Andalus" pitchFamily="2" charset="-78"/>
              </a:rPr>
              <a:t> became the troupes most famous performers and eventually Francesco </a:t>
            </a:r>
            <a:r>
              <a:rPr lang="en-CA" dirty="0" err="1">
                <a:solidFill>
                  <a:srgbClr val="00B050"/>
                </a:solidFill>
                <a:latin typeface="Andalus" pitchFamily="2" charset="-78"/>
                <a:cs typeface="Andalus" pitchFamily="2" charset="-78"/>
              </a:rPr>
              <a:t>Andreini</a:t>
            </a:r>
            <a:r>
              <a:rPr lang="en-CA" dirty="0">
                <a:solidFill>
                  <a:srgbClr val="00B050"/>
                </a:solidFill>
                <a:latin typeface="Andalus" pitchFamily="2" charset="-78"/>
                <a:cs typeface="Andalus" pitchFamily="2" charset="-78"/>
              </a:rPr>
              <a:t> took over as its head. </a:t>
            </a:r>
          </a:p>
          <a:p>
            <a:r>
              <a:rPr lang="en-CA" dirty="0">
                <a:latin typeface="Andalus" pitchFamily="2" charset="-78"/>
                <a:cs typeface="Andalus" pitchFamily="2" charset="-78"/>
              </a:rPr>
              <a:t>1604, Isabella died in childbirth in France. It was because of this that led into Francesco’s retirement. He was so depressed by his wife’s death that he disbanded the troupe and retired from the stage.</a:t>
            </a:r>
          </a:p>
          <a:p>
            <a:r>
              <a:rPr lang="en-CA" dirty="0">
                <a:solidFill>
                  <a:srgbClr val="00B050"/>
                </a:solidFill>
                <a:latin typeface="Andalus" pitchFamily="2" charset="-78"/>
                <a:cs typeface="Andalus" pitchFamily="2" charset="-78"/>
              </a:rPr>
              <a:t>The stock character Isabella was named in Commedia </a:t>
            </a:r>
            <a:r>
              <a:rPr lang="en-CA" dirty="0" err="1">
                <a:solidFill>
                  <a:srgbClr val="00B050"/>
                </a:solidFill>
                <a:latin typeface="Andalus" pitchFamily="2" charset="-78"/>
                <a:cs typeface="Andalus" pitchFamily="2" charset="-78"/>
              </a:rPr>
              <a:t>Dell’arte</a:t>
            </a:r>
            <a:r>
              <a:rPr lang="en-CA" dirty="0">
                <a:solidFill>
                  <a:srgbClr val="00B050"/>
                </a:solidFill>
                <a:latin typeface="Andalus" pitchFamily="2" charset="-78"/>
                <a:cs typeface="Andalus" pitchFamily="2" charset="-78"/>
              </a:rPr>
              <a:t> in Isabella </a:t>
            </a:r>
            <a:r>
              <a:rPr lang="en-CA" dirty="0" err="1">
                <a:solidFill>
                  <a:srgbClr val="00B050"/>
                </a:solidFill>
                <a:latin typeface="Andalus" pitchFamily="2" charset="-78"/>
                <a:cs typeface="Andalus" pitchFamily="2" charset="-78"/>
              </a:rPr>
              <a:t>Andreinis</a:t>
            </a:r>
            <a:r>
              <a:rPr lang="en-CA" dirty="0">
                <a:solidFill>
                  <a:srgbClr val="00B050"/>
                </a:solidFill>
                <a:latin typeface="Andalus" pitchFamily="2" charset="-78"/>
                <a:cs typeface="Andalus" pitchFamily="2" charset="-78"/>
              </a:rPr>
              <a:t>’ honour. </a:t>
            </a:r>
          </a:p>
          <a:p>
            <a:endParaRPr lang="en-CA" dirty="0">
              <a:latin typeface="Andalus" pitchFamily="2" charset="-78"/>
              <a:cs typeface="Andalus" pitchFamily="2" charset="-7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arjay.typepad.com/vallejo_nocturno/images/the_harlequin.jpg"/>
          <p:cNvPicPr>
            <a:picLocks noChangeAspect="1" noChangeArrowheads="1"/>
          </p:cNvPicPr>
          <p:nvPr/>
        </p:nvPicPr>
        <p:blipFill>
          <a:blip r:embed="rId2" cstate="print"/>
          <a:srcRect/>
          <a:stretch>
            <a:fillRect/>
          </a:stretch>
        </p:blipFill>
        <p:spPr bwMode="auto">
          <a:xfrm>
            <a:off x="7000892" y="214290"/>
            <a:ext cx="1857388" cy="2428892"/>
          </a:xfrm>
          <a:prstGeom prst="rect">
            <a:avLst/>
          </a:prstGeom>
          <a:noFill/>
        </p:spPr>
      </p:pic>
      <p:sp>
        <p:nvSpPr>
          <p:cNvPr id="3" name="Content Placeholder 2"/>
          <p:cNvSpPr>
            <a:spLocks noGrp="1"/>
          </p:cNvSpPr>
          <p:nvPr>
            <p:ph idx="1"/>
          </p:nvPr>
        </p:nvSpPr>
        <p:spPr>
          <a:xfrm>
            <a:off x="1142976" y="214290"/>
            <a:ext cx="5715040" cy="6286544"/>
          </a:xfrm>
        </p:spPr>
        <p:txBody>
          <a:bodyPr>
            <a:normAutofit fontScale="77500" lnSpcReduction="20000"/>
          </a:bodyPr>
          <a:lstStyle/>
          <a:p>
            <a:r>
              <a:rPr lang="en-CA" dirty="0" err="1">
                <a:latin typeface="Aubrey" pitchFamily="2" charset="0"/>
              </a:rPr>
              <a:t>Confidenti</a:t>
            </a:r>
            <a:r>
              <a:rPr lang="en-CA" dirty="0">
                <a:latin typeface="Aubrey" pitchFamily="2" charset="0"/>
              </a:rPr>
              <a:t>: </a:t>
            </a:r>
            <a:r>
              <a:rPr lang="en-CA" dirty="0">
                <a:latin typeface="Andalus" pitchFamily="2" charset="-78"/>
                <a:cs typeface="Andalus" pitchFamily="2" charset="-78"/>
              </a:rPr>
              <a:t>another troupe during the Commedia </a:t>
            </a:r>
            <a:r>
              <a:rPr lang="en-CA" dirty="0" err="1">
                <a:latin typeface="Andalus" pitchFamily="2" charset="-78"/>
                <a:cs typeface="Andalus" pitchFamily="2" charset="-78"/>
              </a:rPr>
              <a:t>Dell’arte</a:t>
            </a:r>
            <a:r>
              <a:rPr lang="en-CA" dirty="0">
                <a:latin typeface="Andalus" pitchFamily="2" charset="-78"/>
                <a:cs typeface="Andalus" pitchFamily="2" charset="-78"/>
              </a:rPr>
              <a:t> period. </a:t>
            </a:r>
          </a:p>
          <a:p>
            <a:r>
              <a:rPr lang="en-CA" dirty="0">
                <a:solidFill>
                  <a:srgbClr val="00B050"/>
                </a:solidFill>
                <a:latin typeface="Andalus" pitchFamily="2" charset="-78"/>
                <a:cs typeface="Andalus" pitchFamily="2" charset="-78"/>
              </a:rPr>
              <a:t>They were instrumental in extending the reputation of Commedia </a:t>
            </a:r>
            <a:r>
              <a:rPr lang="en-CA" dirty="0" err="1">
                <a:solidFill>
                  <a:srgbClr val="00B050"/>
                </a:solidFill>
                <a:latin typeface="Andalus" pitchFamily="2" charset="-78"/>
                <a:cs typeface="Andalus" pitchFamily="2" charset="-78"/>
              </a:rPr>
              <a:t>Dell’arte</a:t>
            </a:r>
            <a:r>
              <a:rPr lang="en-CA" dirty="0">
                <a:solidFill>
                  <a:srgbClr val="00B050"/>
                </a:solidFill>
                <a:latin typeface="Andalus" pitchFamily="2" charset="-78"/>
                <a:cs typeface="Andalus" pitchFamily="2" charset="-78"/>
              </a:rPr>
              <a:t>. </a:t>
            </a:r>
          </a:p>
          <a:p>
            <a:r>
              <a:rPr lang="en-CA" dirty="0">
                <a:latin typeface="Andalus" pitchFamily="2" charset="-78"/>
                <a:cs typeface="Andalus" pitchFamily="2" charset="-78"/>
              </a:rPr>
              <a:t>They were the first company to perform in France and Spain as well as in Italy. They were formed about in 1574. </a:t>
            </a:r>
          </a:p>
          <a:p>
            <a:r>
              <a:rPr lang="en-CA" dirty="0">
                <a:solidFill>
                  <a:srgbClr val="00B050"/>
                </a:solidFill>
                <a:latin typeface="Andalus" pitchFamily="2" charset="-78"/>
                <a:cs typeface="Andalus" pitchFamily="2" charset="-78"/>
              </a:rPr>
              <a:t>The leader of the troupe was </a:t>
            </a:r>
            <a:r>
              <a:rPr lang="en-CA" dirty="0" err="1">
                <a:solidFill>
                  <a:srgbClr val="00B050"/>
                </a:solidFill>
                <a:latin typeface="Andalus" pitchFamily="2" charset="-78"/>
                <a:cs typeface="Andalus" pitchFamily="2" charset="-78"/>
              </a:rPr>
              <a:t>Vittoria</a:t>
            </a:r>
            <a:r>
              <a:rPr lang="en-CA" dirty="0">
                <a:solidFill>
                  <a:srgbClr val="00B050"/>
                </a:solidFill>
                <a:latin typeface="Andalus" pitchFamily="2" charset="-78"/>
                <a:cs typeface="Andalus" pitchFamily="2" charset="-78"/>
              </a:rPr>
              <a:t> </a:t>
            </a:r>
            <a:r>
              <a:rPr lang="en-CA" dirty="0" err="1">
                <a:solidFill>
                  <a:srgbClr val="00B050"/>
                </a:solidFill>
                <a:latin typeface="Andalus" pitchFamily="2" charset="-78"/>
                <a:cs typeface="Andalus" pitchFamily="2" charset="-78"/>
              </a:rPr>
              <a:t>Pissimi</a:t>
            </a:r>
            <a:r>
              <a:rPr lang="en-CA" dirty="0">
                <a:solidFill>
                  <a:srgbClr val="00B050"/>
                </a:solidFill>
                <a:latin typeface="Andalus" pitchFamily="2" charset="-78"/>
                <a:cs typeface="Andalus" pitchFamily="2" charset="-78"/>
              </a:rPr>
              <a:t> and her husband Giovanni </a:t>
            </a:r>
            <a:r>
              <a:rPr lang="en-CA" dirty="0" err="1">
                <a:solidFill>
                  <a:srgbClr val="00B050"/>
                </a:solidFill>
                <a:latin typeface="Andalus" pitchFamily="2" charset="-78"/>
                <a:cs typeface="Andalus" pitchFamily="2" charset="-78"/>
              </a:rPr>
              <a:t>Pellesini</a:t>
            </a:r>
            <a:r>
              <a:rPr lang="en-CA" dirty="0">
                <a:solidFill>
                  <a:srgbClr val="00B050"/>
                </a:solidFill>
                <a:latin typeface="Andalus" pitchFamily="2" charset="-78"/>
                <a:cs typeface="Andalus" pitchFamily="2" charset="-78"/>
              </a:rPr>
              <a:t>. </a:t>
            </a:r>
          </a:p>
          <a:p>
            <a:r>
              <a:rPr lang="en-CA" dirty="0">
                <a:latin typeface="Andalus" pitchFamily="2" charset="-78"/>
                <a:cs typeface="Andalus" pitchFamily="2" charset="-78"/>
              </a:rPr>
              <a:t>This troupe took over when I </a:t>
            </a:r>
            <a:r>
              <a:rPr lang="en-CA" dirty="0" err="1">
                <a:latin typeface="Andalus" pitchFamily="2" charset="-78"/>
                <a:cs typeface="Andalus" pitchFamily="2" charset="-78"/>
              </a:rPr>
              <a:t>Gelosi</a:t>
            </a:r>
            <a:r>
              <a:rPr lang="en-CA" dirty="0">
                <a:latin typeface="Andalus" pitchFamily="2" charset="-78"/>
                <a:cs typeface="Andalus" pitchFamily="2" charset="-78"/>
              </a:rPr>
              <a:t> disbanded.</a:t>
            </a:r>
          </a:p>
          <a:p>
            <a:endParaRPr lang="en-CA" dirty="0">
              <a:latin typeface="Andalus" pitchFamily="2" charset="-78"/>
              <a:cs typeface="Andalus" pitchFamily="2" charset="-78"/>
            </a:endParaRPr>
          </a:p>
          <a:p>
            <a:r>
              <a:rPr lang="en-CA" dirty="0" err="1">
                <a:solidFill>
                  <a:srgbClr val="00B050"/>
                </a:solidFill>
                <a:latin typeface="Aubrey" pitchFamily="2" charset="0"/>
                <a:cs typeface="Andalus" pitchFamily="2" charset="-78"/>
              </a:rPr>
              <a:t>Fedeli</a:t>
            </a:r>
            <a:r>
              <a:rPr lang="en-CA" dirty="0">
                <a:solidFill>
                  <a:srgbClr val="00B050"/>
                </a:solidFill>
                <a:latin typeface="Andalus" pitchFamily="2" charset="-78"/>
                <a:cs typeface="Andalus" pitchFamily="2" charset="-78"/>
              </a:rPr>
              <a:t>: This troupe was created by the son of </a:t>
            </a:r>
            <a:r>
              <a:rPr lang="en-CA" dirty="0" err="1">
                <a:solidFill>
                  <a:srgbClr val="00B050"/>
                </a:solidFill>
                <a:latin typeface="Andalus" pitchFamily="2" charset="-78"/>
                <a:cs typeface="Andalus" pitchFamily="2" charset="-78"/>
              </a:rPr>
              <a:t>Franceso</a:t>
            </a:r>
            <a:r>
              <a:rPr lang="en-CA" dirty="0">
                <a:solidFill>
                  <a:srgbClr val="00B050"/>
                </a:solidFill>
                <a:latin typeface="Andalus" pitchFamily="2" charset="-78"/>
                <a:cs typeface="Andalus" pitchFamily="2" charset="-78"/>
              </a:rPr>
              <a:t> and Isabella: </a:t>
            </a:r>
            <a:r>
              <a:rPr lang="en-CA" dirty="0" err="1">
                <a:solidFill>
                  <a:srgbClr val="00B050"/>
                </a:solidFill>
                <a:latin typeface="Andalus" pitchFamily="2" charset="-78"/>
                <a:cs typeface="Andalus" pitchFamily="2" charset="-78"/>
              </a:rPr>
              <a:t>Giovambattista</a:t>
            </a:r>
            <a:r>
              <a:rPr lang="en-CA" dirty="0">
                <a:solidFill>
                  <a:srgbClr val="00B050"/>
                </a:solidFill>
                <a:latin typeface="Andalus" pitchFamily="2" charset="-78"/>
                <a:cs typeface="Andalus" pitchFamily="2" charset="-78"/>
              </a:rPr>
              <a:t> </a:t>
            </a:r>
            <a:r>
              <a:rPr lang="en-CA" dirty="0" err="1">
                <a:solidFill>
                  <a:srgbClr val="00B050"/>
                </a:solidFill>
                <a:latin typeface="Andalus" pitchFamily="2" charset="-78"/>
                <a:cs typeface="Andalus" pitchFamily="2" charset="-78"/>
              </a:rPr>
              <a:t>Andreini</a:t>
            </a:r>
            <a:r>
              <a:rPr lang="en-CA" dirty="0">
                <a:solidFill>
                  <a:srgbClr val="00B050"/>
                </a:solidFill>
                <a:latin typeface="Andalus" pitchFamily="2" charset="-78"/>
                <a:cs typeface="Andalus" pitchFamily="2" charset="-78"/>
              </a:rPr>
              <a:t>. </a:t>
            </a:r>
          </a:p>
          <a:p>
            <a:r>
              <a:rPr lang="en-CA" dirty="0">
                <a:latin typeface="Andalus" pitchFamily="2" charset="-78"/>
                <a:cs typeface="Andalus" pitchFamily="2" charset="-78"/>
              </a:rPr>
              <a:t>Many of the actors within the I </a:t>
            </a:r>
            <a:r>
              <a:rPr lang="en-CA" dirty="0" err="1">
                <a:latin typeface="Andalus" pitchFamily="2" charset="-78"/>
                <a:cs typeface="Andalus" pitchFamily="2" charset="-78"/>
              </a:rPr>
              <a:t>Gelosi</a:t>
            </a:r>
            <a:r>
              <a:rPr lang="en-CA" dirty="0">
                <a:latin typeface="Andalus" pitchFamily="2" charset="-78"/>
                <a:cs typeface="Andalus" pitchFamily="2" charset="-78"/>
              </a:rPr>
              <a:t> company joined this troupe. </a:t>
            </a:r>
          </a:p>
          <a:p>
            <a:r>
              <a:rPr lang="en-CA" dirty="0">
                <a:solidFill>
                  <a:srgbClr val="00B050"/>
                </a:solidFill>
                <a:latin typeface="Andalus" pitchFamily="2" charset="-78"/>
                <a:cs typeface="Andalus" pitchFamily="2" charset="-78"/>
              </a:rPr>
              <a:t>They were formed in 1605 and in 1613, they performed in Paris. </a:t>
            </a:r>
          </a:p>
          <a:p>
            <a:r>
              <a:rPr lang="en-CA" dirty="0">
                <a:latin typeface="Andalus" pitchFamily="2" charset="-78"/>
                <a:cs typeface="Andalus" pitchFamily="2" charset="-78"/>
              </a:rPr>
              <a:t>They played off and on in Paris until 1623.</a:t>
            </a:r>
          </a:p>
          <a:p>
            <a:endParaRPr lang="en-CA" dirty="0">
              <a:latin typeface="Andalus" pitchFamily="2" charset="-78"/>
              <a:cs typeface="Andalus" pitchFamily="2" charset="-7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Aubrey" pitchFamily="2" charset="0"/>
              </a:rPr>
              <a:t>Events of Importance</a:t>
            </a:r>
          </a:p>
        </p:txBody>
      </p:sp>
      <p:sp>
        <p:nvSpPr>
          <p:cNvPr id="3" name="Content Placeholder 2"/>
          <p:cNvSpPr>
            <a:spLocks noGrp="1"/>
          </p:cNvSpPr>
          <p:nvPr>
            <p:ph idx="1"/>
          </p:nvPr>
        </p:nvSpPr>
        <p:spPr/>
        <p:txBody>
          <a:bodyPr>
            <a:normAutofit fontScale="92500" lnSpcReduction="20000"/>
          </a:bodyPr>
          <a:lstStyle/>
          <a:p>
            <a:r>
              <a:rPr lang="en-CA" dirty="0">
                <a:latin typeface="Andalus" pitchFamily="2" charset="-78"/>
                <a:cs typeface="Andalus" pitchFamily="2" charset="-78"/>
              </a:rPr>
              <a:t>1558 A.D Queen Elizabeth ascends to the throne.</a:t>
            </a:r>
          </a:p>
          <a:p>
            <a:r>
              <a:rPr lang="en-CA" dirty="0">
                <a:solidFill>
                  <a:srgbClr val="00B050"/>
                </a:solidFill>
                <a:latin typeface="Andalus" pitchFamily="2" charset="-78"/>
                <a:cs typeface="Andalus" pitchFamily="2" charset="-78"/>
              </a:rPr>
              <a:t>1564A.D Shakespeare, Marlowe were born.</a:t>
            </a:r>
          </a:p>
          <a:p>
            <a:r>
              <a:rPr lang="en-CA" dirty="0">
                <a:latin typeface="Andalus" pitchFamily="2" charset="-78"/>
                <a:cs typeface="Andalus" pitchFamily="2" charset="-78"/>
              </a:rPr>
              <a:t>1599 A.D The Globe theatre opened.</a:t>
            </a:r>
          </a:p>
          <a:p>
            <a:r>
              <a:rPr lang="en-CA" dirty="0">
                <a:solidFill>
                  <a:srgbClr val="00B050"/>
                </a:solidFill>
                <a:latin typeface="Andalus" pitchFamily="2" charset="-78"/>
                <a:cs typeface="Andalus" pitchFamily="2" charset="-78"/>
              </a:rPr>
              <a:t>1604 A.D. Isabella </a:t>
            </a:r>
            <a:r>
              <a:rPr lang="en-CA" dirty="0" err="1">
                <a:solidFill>
                  <a:srgbClr val="00B050"/>
                </a:solidFill>
                <a:latin typeface="Andalus" pitchFamily="2" charset="-78"/>
                <a:cs typeface="Andalus" pitchFamily="2" charset="-78"/>
              </a:rPr>
              <a:t>Andreini</a:t>
            </a:r>
            <a:r>
              <a:rPr lang="en-CA" dirty="0">
                <a:solidFill>
                  <a:srgbClr val="00B050"/>
                </a:solidFill>
                <a:latin typeface="Andalus" pitchFamily="2" charset="-78"/>
                <a:cs typeface="Andalus" pitchFamily="2" charset="-78"/>
              </a:rPr>
              <a:t> dies at Lyons. Francesco </a:t>
            </a:r>
            <a:r>
              <a:rPr lang="en-CA" dirty="0" err="1">
                <a:solidFill>
                  <a:srgbClr val="00B050"/>
                </a:solidFill>
                <a:latin typeface="Andalus" pitchFamily="2" charset="-78"/>
                <a:cs typeface="Andalus" pitchFamily="2" charset="-78"/>
              </a:rPr>
              <a:t>Andreini</a:t>
            </a:r>
            <a:r>
              <a:rPr lang="en-CA" dirty="0">
                <a:solidFill>
                  <a:srgbClr val="00B050"/>
                </a:solidFill>
                <a:latin typeface="Andalus" pitchFamily="2" charset="-78"/>
                <a:cs typeface="Andalus" pitchFamily="2" charset="-78"/>
              </a:rPr>
              <a:t> gives up the commedia and disbands </a:t>
            </a:r>
            <a:r>
              <a:rPr lang="en-CA" dirty="0" err="1">
                <a:solidFill>
                  <a:srgbClr val="00B050"/>
                </a:solidFill>
                <a:latin typeface="Andalus" pitchFamily="2" charset="-78"/>
                <a:cs typeface="Andalus" pitchFamily="2" charset="-78"/>
              </a:rPr>
              <a:t>Gelosi</a:t>
            </a:r>
            <a:r>
              <a:rPr lang="en-CA" dirty="0">
                <a:solidFill>
                  <a:srgbClr val="00B050"/>
                </a:solidFill>
                <a:latin typeface="Andalus" pitchFamily="2" charset="-78"/>
                <a:cs typeface="Andalus" pitchFamily="2" charset="-78"/>
              </a:rPr>
              <a:t> Company</a:t>
            </a:r>
          </a:p>
          <a:p>
            <a:r>
              <a:rPr lang="en-CA" dirty="0">
                <a:latin typeface="Andalus" pitchFamily="2" charset="-78"/>
                <a:cs typeface="Andalus" pitchFamily="2" charset="-78"/>
              </a:rPr>
              <a:t>1624 A.D. Death of Francesco </a:t>
            </a:r>
            <a:r>
              <a:rPr lang="en-CA" dirty="0" err="1">
                <a:latin typeface="Andalus" pitchFamily="2" charset="-78"/>
                <a:cs typeface="Andalus" pitchFamily="2" charset="-78"/>
              </a:rPr>
              <a:t>Andreini</a:t>
            </a:r>
            <a:r>
              <a:rPr lang="en-CA" dirty="0">
                <a:latin typeface="Andalus" pitchFamily="2" charset="-78"/>
                <a:cs typeface="Andalus" pitchFamily="2" charset="-78"/>
              </a:rPr>
              <a:t>.</a:t>
            </a:r>
          </a:p>
          <a:p>
            <a:r>
              <a:rPr lang="en-CA" dirty="0">
                <a:solidFill>
                  <a:srgbClr val="00B050"/>
                </a:solidFill>
                <a:latin typeface="Andalus" pitchFamily="2" charset="-78"/>
                <a:cs typeface="Andalus" pitchFamily="2" charset="-78"/>
              </a:rPr>
              <a:t>1666 A.D. The great fire of London.</a:t>
            </a:r>
          </a:p>
          <a:p>
            <a:r>
              <a:rPr lang="en-CA" dirty="0">
                <a:latin typeface="Andalus" pitchFamily="2" charset="-78"/>
                <a:cs typeface="Andalus" pitchFamily="2" charset="-78"/>
              </a:rPr>
              <a:t>1670 A.D. Treaty of Dover between Charles II and Louis XIV.</a:t>
            </a:r>
          </a:p>
          <a:p>
            <a:r>
              <a:rPr lang="en-CA" dirty="0">
                <a:solidFill>
                  <a:srgbClr val="00B050"/>
                </a:solidFill>
                <a:latin typeface="Andalus" pitchFamily="2" charset="-78"/>
                <a:cs typeface="Andalus" pitchFamily="2" charset="-78"/>
              </a:rPr>
              <a:t>1780  A.D The theatre of the Italian comedy assumes the name “Theatre des </a:t>
            </a:r>
            <a:r>
              <a:rPr lang="en-CA" dirty="0" err="1">
                <a:solidFill>
                  <a:srgbClr val="00B050"/>
                </a:solidFill>
                <a:latin typeface="Andalus" pitchFamily="2" charset="-78"/>
                <a:cs typeface="Andalus" pitchFamily="2" charset="-78"/>
              </a:rPr>
              <a:t>Italiens</a:t>
            </a:r>
            <a:r>
              <a:rPr lang="en-CA" dirty="0">
                <a:solidFill>
                  <a:srgbClr val="00B050"/>
                </a:solidFill>
                <a:latin typeface="Andalus" pitchFamily="2" charset="-78"/>
                <a:cs typeface="Andalus" pitchFamily="2" charset="-78"/>
              </a:rPr>
              <a:t>”, there were no more Italian actors in the cast.</a:t>
            </a:r>
          </a:p>
          <a:p>
            <a:endParaRPr lang="en-CA" b="1" dirty="0"/>
          </a:p>
          <a:p>
            <a:endParaRPr lang="en-CA" dirty="0"/>
          </a:p>
          <a:p>
            <a:endParaRPr lang="en-CA"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0"/>
            <a:ext cx="7498080" cy="1143000"/>
          </a:xfrm>
        </p:spPr>
        <p:txBody>
          <a:bodyPr/>
          <a:lstStyle/>
          <a:p>
            <a:r>
              <a:rPr lang="en-CA" dirty="0">
                <a:latin typeface="Aubrey" pitchFamily="2" charset="0"/>
              </a:rPr>
              <a:t>Inspiration</a:t>
            </a:r>
          </a:p>
        </p:txBody>
      </p:sp>
      <p:sp>
        <p:nvSpPr>
          <p:cNvPr id="3" name="Content Placeholder 2"/>
          <p:cNvSpPr>
            <a:spLocks noGrp="1"/>
          </p:cNvSpPr>
          <p:nvPr>
            <p:ph idx="1"/>
          </p:nvPr>
        </p:nvSpPr>
        <p:spPr>
          <a:xfrm>
            <a:off x="1214414" y="857232"/>
            <a:ext cx="7504960" cy="3462342"/>
          </a:xfrm>
        </p:spPr>
        <p:txBody>
          <a:bodyPr>
            <a:normAutofit fontScale="92500" lnSpcReduction="20000"/>
          </a:bodyPr>
          <a:lstStyle/>
          <a:p>
            <a:r>
              <a:rPr lang="en-CA" dirty="0">
                <a:latin typeface="Andalus" pitchFamily="2" charset="-78"/>
                <a:cs typeface="Andalus" pitchFamily="2" charset="-78"/>
              </a:rPr>
              <a:t>Commedia </a:t>
            </a:r>
            <a:r>
              <a:rPr lang="en-CA" dirty="0" err="1">
                <a:latin typeface="Andalus" pitchFamily="2" charset="-78"/>
                <a:cs typeface="Andalus" pitchFamily="2" charset="-78"/>
              </a:rPr>
              <a:t>Dell’arte</a:t>
            </a:r>
            <a:r>
              <a:rPr lang="en-CA" dirty="0">
                <a:latin typeface="Andalus" pitchFamily="2" charset="-78"/>
                <a:cs typeface="Andalus" pitchFamily="2" charset="-78"/>
              </a:rPr>
              <a:t> has influenced the style of improvisation.</a:t>
            </a:r>
          </a:p>
          <a:p>
            <a:r>
              <a:rPr lang="en-CA" dirty="0">
                <a:solidFill>
                  <a:srgbClr val="00B050"/>
                </a:solidFill>
                <a:latin typeface="Andalus" pitchFamily="2" charset="-78"/>
                <a:cs typeface="Andalus" pitchFamily="2" charset="-78"/>
              </a:rPr>
              <a:t>Music and costumes within this theatre style influenced painters like Antoine </a:t>
            </a:r>
            <a:r>
              <a:rPr lang="en-CA" dirty="0" err="1">
                <a:solidFill>
                  <a:srgbClr val="00B050"/>
                </a:solidFill>
                <a:latin typeface="Andalus" pitchFamily="2" charset="-78"/>
                <a:cs typeface="Andalus" pitchFamily="2" charset="-78"/>
              </a:rPr>
              <a:t>Watteau</a:t>
            </a:r>
            <a:r>
              <a:rPr lang="en-CA" dirty="0">
                <a:solidFill>
                  <a:srgbClr val="00B050"/>
                </a:solidFill>
                <a:latin typeface="Andalus" pitchFamily="2" charset="-78"/>
                <a:cs typeface="Andalus" pitchFamily="2" charset="-78"/>
              </a:rPr>
              <a:t> and Picasso. </a:t>
            </a:r>
          </a:p>
          <a:p>
            <a:r>
              <a:rPr lang="en-CA" dirty="0">
                <a:latin typeface="Andalus" pitchFamily="2" charset="-78"/>
                <a:cs typeface="Andalus" pitchFamily="2" charset="-78"/>
              </a:rPr>
              <a:t>This style of theatre is still performed today. There are still companies that perform like the </a:t>
            </a:r>
            <a:r>
              <a:rPr lang="en-CA" dirty="0" err="1">
                <a:latin typeface="Andalus" pitchFamily="2" charset="-78"/>
                <a:cs typeface="Andalus" pitchFamily="2" charset="-78"/>
              </a:rPr>
              <a:t>Dell’Arte</a:t>
            </a:r>
            <a:r>
              <a:rPr lang="en-CA" dirty="0">
                <a:latin typeface="Andalus" pitchFamily="2" charset="-78"/>
                <a:cs typeface="Andalus" pitchFamily="2" charset="-78"/>
              </a:rPr>
              <a:t> Company.</a:t>
            </a:r>
          </a:p>
          <a:p>
            <a:r>
              <a:rPr lang="en-CA" dirty="0">
                <a:solidFill>
                  <a:srgbClr val="00B050"/>
                </a:solidFill>
                <a:latin typeface="Andalus" pitchFamily="2" charset="-78"/>
                <a:cs typeface="Andalus" pitchFamily="2" charset="-78"/>
              </a:rPr>
              <a:t>The expressive theatre influenced </a:t>
            </a:r>
            <a:r>
              <a:rPr lang="en-CA" dirty="0" err="1">
                <a:solidFill>
                  <a:srgbClr val="00B050"/>
                </a:solidFill>
                <a:latin typeface="Andalus" pitchFamily="2" charset="-78"/>
                <a:cs typeface="Andalus" pitchFamily="2" charset="-78"/>
              </a:rPr>
              <a:t>Moliere’s</a:t>
            </a:r>
            <a:r>
              <a:rPr lang="en-CA" dirty="0">
                <a:solidFill>
                  <a:srgbClr val="00B050"/>
                </a:solidFill>
                <a:latin typeface="Andalus" pitchFamily="2" charset="-78"/>
                <a:cs typeface="Andalus" pitchFamily="2" charset="-78"/>
              </a:rPr>
              <a:t> comedy and ballets. </a:t>
            </a:r>
          </a:p>
          <a:p>
            <a:r>
              <a:rPr lang="en-CA" dirty="0">
                <a:latin typeface="Andalus" pitchFamily="2" charset="-78"/>
                <a:cs typeface="Andalus" pitchFamily="2" charset="-78"/>
              </a:rPr>
              <a:t>It inspired new and fresh ranges of expression and choreographic means. </a:t>
            </a:r>
          </a:p>
          <a:p>
            <a:endParaRPr lang="en-CA" dirty="0"/>
          </a:p>
        </p:txBody>
      </p:sp>
      <p:pic>
        <p:nvPicPr>
          <p:cNvPr id="5" name="Picture 3"/>
          <p:cNvPicPr>
            <a:picLocks noChangeAspect="1" noChangeArrowheads="1"/>
          </p:cNvPicPr>
          <p:nvPr/>
        </p:nvPicPr>
        <p:blipFill>
          <a:blip r:embed="rId2" cstate="print"/>
          <a:srcRect/>
          <a:stretch>
            <a:fillRect/>
          </a:stretch>
        </p:blipFill>
        <p:spPr bwMode="auto">
          <a:xfrm>
            <a:off x="1214414" y="4357694"/>
            <a:ext cx="7715304" cy="226003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608" y="188640"/>
            <a:ext cx="7498080" cy="1143000"/>
          </a:xfrm>
        </p:spPr>
        <p:txBody>
          <a:bodyPr>
            <a:normAutofit fontScale="90000"/>
          </a:bodyPr>
          <a:lstStyle/>
          <a:p>
            <a:pPr algn="ctr"/>
            <a:r>
              <a:rPr lang="en-US" sz="5400" b="1" dirty="0">
                <a:solidFill>
                  <a:srgbClr val="FFC000"/>
                </a:solidFill>
              </a:rPr>
              <a:t>History of Improvisation</a:t>
            </a:r>
          </a:p>
        </p:txBody>
      </p:sp>
      <p:pic>
        <p:nvPicPr>
          <p:cNvPr id="4" name="Content Placeholder 3"/>
          <p:cNvPicPr>
            <a:picLocks noGrp="1" noChangeAspect="1"/>
          </p:cNvPicPr>
          <p:nvPr>
            <p:ph idx="1"/>
          </p:nvPr>
        </p:nvPicPr>
        <p:blipFill>
          <a:blip r:embed="rId2"/>
          <a:stretch>
            <a:fillRect/>
          </a:stretch>
        </p:blipFill>
        <p:spPr>
          <a:xfrm>
            <a:off x="983998" y="1979712"/>
            <a:ext cx="7447301" cy="41857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995863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428029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805320" y="968769"/>
            <a:ext cx="7886700" cy="994172"/>
          </a:xfrm>
        </p:spPr>
        <p:txBody>
          <a:bodyPr>
            <a:normAutofit/>
          </a:bodyPr>
          <a:lstStyle/>
          <a:p>
            <a:pPr eaLnBrk="1" hangingPunct="1">
              <a:defRPr/>
            </a:pPr>
            <a:r>
              <a:rPr lang="en-US" sz="4950" b="1" i="1" dirty="0">
                <a:solidFill>
                  <a:srgbClr val="FFC000"/>
                </a:solidFill>
              </a:rPr>
              <a:t>Commedia dell Arte</a:t>
            </a:r>
          </a:p>
        </p:txBody>
      </p:sp>
      <p:sp>
        <p:nvSpPr>
          <p:cNvPr id="45059" name="Rectangle 3"/>
          <p:cNvSpPr>
            <a:spLocks noGrp="1" noChangeArrowheads="1"/>
          </p:cNvSpPr>
          <p:nvPr>
            <p:ph type="body" idx="1"/>
          </p:nvPr>
        </p:nvSpPr>
        <p:spPr>
          <a:xfrm>
            <a:off x="2805320" y="1962940"/>
            <a:ext cx="5906069" cy="3263504"/>
          </a:xfrm>
        </p:spPr>
        <p:txBody>
          <a:bodyPr>
            <a:normAutofit fontScale="85000" lnSpcReduction="20000"/>
          </a:bodyPr>
          <a:lstStyle/>
          <a:p>
            <a:pPr marL="342900" lvl="1" indent="0">
              <a:buNone/>
              <a:defRPr/>
            </a:pPr>
            <a:r>
              <a:rPr lang="en-US" sz="2700" dirty="0"/>
              <a:t>(</a:t>
            </a:r>
            <a:r>
              <a:rPr lang="en-US" sz="2700" dirty="0">
                <a:hlinkClick r:id="rId2" tooltip="Italian language"/>
              </a:rPr>
              <a:t>Italian</a:t>
            </a:r>
            <a:r>
              <a:rPr lang="en-US" sz="2700" dirty="0"/>
              <a:t>: "the comedy of art") </a:t>
            </a:r>
          </a:p>
          <a:p>
            <a:pPr lvl="1">
              <a:buFont typeface="Wingdings" charset="0"/>
              <a:buChar char="l"/>
              <a:defRPr/>
            </a:pPr>
            <a:endParaRPr lang="en-US" sz="2700" dirty="0"/>
          </a:p>
          <a:p>
            <a:pPr>
              <a:buFont typeface="Wingdings" charset="0"/>
              <a:buChar char="l"/>
              <a:defRPr/>
            </a:pPr>
            <a:r>
              <a:rPr lang="en-US" sz="3300" dirty="0"/>
              <a:t>A form of </a:t>
            </a:r>
            <a:r>
              <a:rPr lang="en-US" sz="3300" dirty="0">
                <a:hlinkClick r:id="rId3" tooltip="Improvisational theatre"/>
              </a:rPr>
              <a:t>improvisational theatre</a:t>
            </a:r>
            <a:r>
              <a:rPr lang="en-US" sz="3300" dirty="0"/>
              <a:t> that began in </a:t>
            </a:r>
            <a:r>
              <a:rPr lang="en-US" sz="3300" dirty="0">
                <a:hlinkClick r:id="rId4" tooltip="Italy"/>
              </a:rPr>
              <a:t>Italy</a:t>
            </a:r>
            <a:r>
              <a:rPr lang="en-US" sz="3300" dirty="0"/>
              <a:t> in the 15th century. (1400s)</a:t>
            </a:r>
          </a:p>
          <a:p>
            <a:pPr>
              <a:buFont typeface="Wingdings" charset="0"/>
              <a:buChar char="l"/>
              <a:defRPr/>
            </a:pPr>
            <a:endParaRPr lang="en-US" sz="3300" dirty="0"/>
          </a:p>
          <a:p>
            <a:pPr>
              <a:buFont typeface="Wingdings" charset="0"/>
              <a:buChar char="l"/>
              <a:defRPr/>
            </a:pPr>
            <a:r>
              <a:rPr lang="en-US" sz="3300" dirty="0"/>
              <a:t>Known for improvised dialogue and stock characters</a:t>
            </a:r>
          </a:p>
          <a:p>
            <a:pPr marL="0" indent="0">
              <a:buNone/>
              <a:defRPr/>
            </a:pPr>
            <a:endParaRPr lang="en-US" sz="3000" dirty="0"/>
          </a:p>
        </p:txBody>
      </p:sp>
      <p:pic>
        <p:nvPicPr>
          <p:cNvPr id="2" name="Picture 1"/>
          <p:cNvPicPr>
            <a:picLocks noChangeAspect="1"/>
          </p:cNvPicPr>
          <p:nvPr/>
        </p:nvPicPr>
        <p:blipFill>
          <a:blip r:embed="rId5"/>
          <a:stretch>
            <a:fillRect/>
          </a:stretch>
        </p:blipFill>
        <p:spPr>
          <a:xfrm>
            <a:off x="348949" y="1465854"/>
            <a:ext cx="2309060" cy="41151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838697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5059">
                                            <p:txEl>
                                              <p:pRg st="2" end="2"/>
                                            </p:txEl>
                                          </p:spTgt>
                                        </p:tgtEl>
                                        <p:attrNameLst>
                                          <p:attrName>style.visibility</p:attrName>
                                        </p:attrNameLst>
                                      </p:cBhvr>
                                      <p:to>
                                        <p:strVal val="visible"/>
                                      </p:to>
                                    </p:set>
                                    <p:animEffect transition="in" filter="wipe(down)">
                                      <p:cBhvr>
                                        <p:cTn id="7" dur="500"/>
                                        <p:tgtEl>
                                          <p:spTgt spid="4505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5059">
                                            <p:txEl>
                                              <p:pRg st="4" end="4"/>
                                            </p:txEl>
                                          </p:spTgt>
                                        </p:tgtEl>
                                        <p:attrNameLst>
                                          <p:attrName>style.visibility</p:attrName>
                                        </p:attrNameLst>
                                      </p:cBhvr>
                                      <p:to>
                                        <p:strVal val="visible"/>
                                      </p:to>
                                    </p:set>
                                    <p:animEffect transition="in" filter="circle(in)">
                                      <p:cBhvr>
                                        <p:cTn id="12" dur="2000"/>
                                        <p:tgtEl>
                                          <p:spTgt spid="450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en-US"/>
              <a:t>Commedia dell Arte</a:t>
            </a:r>
          </a:p>
        </p:txBody>
      </p:sp>
      <p:sp>
        <p:nvSpPr>
          <p:cNvPr id="46083" name="Rectangle 3"/>
          <p:cNvSpPr>
            <a:spLocks noGrp="1" noChangeArrowheads="1"/>
          </p:cNvSpPr>
          <p:nvPr>
            <p:ph type="body" idx="1"/>
          </p:nvPr>
        </p:nvSpPr>
        <p:spPr>
          <a:xfrm>
            <a:off x="840000" y="2226469"/>
            <a:ext cx="4924696" cy="3263504"/>
          </a:xfrm>
        </p:spPr>
        <p:txBody>
          <a:bodyPr/>
          <a:lstStyle/>
          <a:p>
            <a:pPr eaLnBrk="1" hangingPunct="1">
              <a:buFont typeface="Wingdings" charset="0"/>
              <a:buChar char="l"/>
              <a:defRPr/>
            </a:pPr>
            <a:r>
              <a:rPr lang="en-US" sz="3300" dirty="0"/>
              <a:t>Performances were unscripted, held outside, and used few props. </a:t>
            </a:r>
          </a:p>
          <a:p>
            <a:pPr eaLnBrk="1" hangingPunct="1">
              <a:buFont typeface="Wingdings" charset="0"/>
              <a:buChar char="l"/>
              <a:defRPr/>
            </a:pPr>
            <a:r>
              <a:rPr lang="en-US" sz="3300" dirty="0"/>
              <a:t>They were free to watch, funded by donations.</a:t>
            </a:r>
            <a:r>
              <a:rPr lang="en-US" dirty="0"/>
              <a:t> </a:t>
            </a:r>
          </a:p>
        </p:txBody>
      </p:sp>
      <p:pic>
        <p:nvPicPr>
          <p:cNvPr id="2" name="Picture 1"/>
          <p:cNvPicPr>
            <a:picLocks noChangeAspect="1"/>
          </p:cNvPicPr>
          <p:nvPr/>
        </p:nvPicPr>
        <p:blipFill>
          <a:blip r:embed="rId2"/>
          <a:stretch>
            <a:fillRect/>
          </a:stretch>
        </p:blipFill>
        <p:spPr>
          <a:xfrm>
            <a:off x="6242869" y="1628180"/>
            <a:ext cx="2272481" cy="40557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6720392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dirty="0">
                <a:solidFill>
                  <a:srgbClr val="FFC000"/>
                </a:solidFill>
                <a:latin typeface="Comic Sans MS" panose="030F0702030302020204" pitchFamily="66" charset="0"/>
              </a:rPr>
              <a:t>Place &amp; Performance</a:t>
            </a:r>
          </a:p>
        </p:txBody>
      </p:sp>
      <p:sp>
        <p:nvSpPr>
          <p:cNvPr id="38915" name="Rectangle 3"/>
          <p:cNvSpPr>
            <a:spLocks noGrp="1" noChangeArrowheads="1"/>
          </p:cNvSpPr>
          <p:nvPr>
            <p:ph type="body" sz="half" idx="1"/>
          </p:nvPr>
        </p:nvSpPr>
        <p:spPr>
          <a:xfrm>
            <a:off x="258419" y="2372968"/>
            <a:ext cx="3717234" cy="3313250"/>
          </a:xfrm>
        </p:spPr>
        <p:txBody>
          <a:bodyPr>
            <a:noAutofit/>
          </a:bodyPr>
          <a:lstStyle/>
          <a:p>
            <a:pPr lvl="1">
              <a:buFont typeface="Wingdings" panose="05000000000000000000" pitchFamily="2" charset="2"/>
              <a:buChar char="Ø"/>
            </a:pPr>
            <a:r>
              <a:rPr lang="en-US" altLang="en-US" sz="2100" dirty="0">
                <a:latin typeface="Comic Sans MS" panose="030F0702030302020204" pitchFamily="66" charset="0"/>
              </a:rPr>
              <a:t>Drum announces the actors’ arrival to a city</a:t>
            </a:r>
          </a:p>
          <a:p>
            <a:pPr lvl="1">
              <a:buFont typeface="Wingdings" panose="05000000000000000000" pitchFamily="2" charset="2"/>
              <a:buChar char="Ø"/>
            </a:pPr>
            <a:r>
              <a:rPr lang="en-US" altLang="en-US" sz="2100" dirty="0">
                <a:latin typeface="Comic Sans MS" panose="030F0702030302020204" pitchFamily="66" charset="0"/>
              </a:rPr>
              <a:t>Performances held almost anywhere:</a:t>
            </a:r>
          </a:p>
          <a:p>
            <a:pPr lvl="2">
              <a:buFont typeface="Wingdings" panose="05000000000000000000" pitchFamily="2" charset="2"/>
              <a:buChar char="Ø"/>
            </a:pPr>
            <a:r>
              <a:rPr lang="en-US" altLang="en-US" sz="1800" dirty="0">
                <a:latin typeface="Comic Sans MS" panose="030F0702030302020204" pitchFamily="66" charset="0"/>
              </a:rPr>
              <a:t>In town squares or at courts</a:t>
            </a:r>
          </a:p>
          <a:p>
            <a:pPr lvl="2">
              <a:buFont typeface="Wingdings" panose="05000000000000000000" pitchFamily="2" charset="2"/>
              <a:buChar char="Ø"/>
            </a:pPr>
            <a:r>
              <a:rPr lang="en-US" altLang="en-US" sz="1800" dirty="0">
                <a:latin typeface="Comic Sans MS" panose="030F0702030302020204" pitchFamily="66" charset="0"/>
              </a:rPr>
              <a:t>Indoors or outdoors</a:t>
            </a:r>
          </a:p>
          <a:p>
            <a:pPr lvl="2">
              <a:buFont typeface="Wingdings" panose="05000000000000000000" pitchFamily="2" charset="2"/>
              <a:buChar char="Ø"/>
            </a:pPr>
            <a:r>
              <a:rPr lang="en-US" altLang="en-US" sz="1800" dirty="0">
                <a:latin typeface="Comic Sans MS" panose="030F0702030302020204" pitchFamily="66" charset="0"/>
              </a:rPr>
              <a:t>On improvised stages or in permanent theaters</a:t>
            </a:r>
          </a:p>
        </p:txBody>
      </p:sp>
      <p:sp>
        <p:nvSpPr>
          <p:cNvPr id="38920" name="Text Box 8"/>
          <p:cNvSpPr txBox="1">
            <a:spLocks noChangeArrowheads="1"/>
          </p:cNvSpPr>
          <p:nvPr/>
        </p:nvSpPr>
        <p:spPr bwMode="auto">
          <a:xfrm>
            <a:off x="5263157" y="5433805"/>
            <a:ext cx="27432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dirty="0">
                <a:latin typeface="Comic Sans MS" panose="030F0702030302020204" pitchFamily="66" charset="0"/>
              </a:rPr>
              <a:t>Traveling troupe’s makeshift stage</a:t>
            </a:r>
          </a:p>
        </p:txBody>
      </p:sp>
      <p:sp>
        <p:nvSpPr>
          <p:cNvPr id="38921" name="Rectangle 9"/>
          <p:cNvSpPr>
            <a:spLocks noChangeArrowheads="1"/>
          </p:cNvSpPr>
          <p:nvPr/>
        </p:nvSpPr>
        <p:spPr bwMode="auto">
          <a:xfrm>
            <a:off x="1246585" y="2695575"/>
            <a:ext cx="68580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350"/>
          </a:p>
        </p:txBody>
      </p:sp>
      <p:pic>
        <p:nvPicPr>
          <p:cNvPr id="38925" name="Picture 13" descr="http://www.davidclaudon.com/arte/stage.jpg"/>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629150" y="2171700"/>
            <a:ext cx="4011215" cy="29394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485251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1000"/>
                                        <p:tgtEl>
                                          <p:spTgt spid="38915">
                                            <p:txEl>
                                              <p:pRg st="0" end="0"/>
                                            </p:txEl>
                                          </p:spTgt>
                                        </p:tgtEl>
                                      </p:cBhvr>
                                    </p:animEffect>
                                    <p:anim calcmode="lin" valueType="num">
                                      <p:cBhvr>
                                        <p:cTn id="8" dur="10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89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8915">
                                            <p:txEl>
                                              <p:pRg st="1" end="1"/>
                                            </p:txEl>
                                          </p:spTgt>
                                        </p:tgtEl>
                                        <p:attrNameLst>
                                          <p:attrName>style.visibility</p:attrName>
                                        </p:attrNameLst>
                                      </p:cBhvr>
                                      <p:to>
                                        <p:strVal val="visible"/>
                                      </p:to>
                                    </p:set>
                                    <p:animEffect transition="in" filter="wipe(down)">
                                      <p:cBhvr>
                                        <p:cTn id="14" dur="500"/>
                                        <p:tgtEl>
                                          <p:spTgt spid="3891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Effect transition="in" filter="wipe(down)">
                                      <p:cBhvr>
                                        <p:cTn id="19" dur="500"/>
                                        <p:tgtEl>
                                          <p:spTgt spid="38915">
                                            <p:txEl>
                                              <p:pRg st="2" end="2"/>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8915">
                                            <p:txEl>
                                              <p:pRg st="3" end="3"/>
                                            </p:txEl>
                                          </p:spTgt>
                                        </p:tgtEl>
                                        <p:attrNameLst>
                                          <p:attrName>style.visibility</p:attrName>
                                        </p:attrNameLst>
                                      </p:cBhvr>
                                      <p:to>
                                        <p:strVal val="visible"/>
                                      </p:to>
                                    </p:set>
                                    <p:animEffect transition="in" filter="wipe(down)">
                                      <p:cBhvr>
                                        <p:cTn id="22" dur="500"/>
                                        <p:tgtEl>
                                          <p:spTgt spid="38915">
                                            <p:txEl>
                                              <p:pRg st="3" end="3"/>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8915">
                                            <p:txEl>
                                              <p:pRg st="4" end="4"/>
                                            </p:txEl>
                                          </p:spTgt>
                                        </p:tgtEl>
                                        <p:attrNameLst>
                                          <p:attrName>style.visibility</p:attrName>
                                        </p:attrNameLst>
                                      </p:cBhvr>
                                      <p:to>
                                        <p:strVal val="visible"/>
                                      </p:to>
                                    </p:set>
                                    <p:animEffect transition="in" filter="wipe(down)">
                                      <p:cBhvr>
                                        <p:cTn id="25" dur="500"/>
                                        <p:tgtEl>
                                          <p:spTgt spid="389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en-US"/>
              <a:t>Commedia dell Arte</a:t>
            </a:r>
          </a:p>
        </p:txBody>
      </p:sp>
      <p:sp>
        <p:nvSpPr>
          <p:cNvPr id="47107" name="Rectangle 3"/>
          <p:cNvSpPr>
            <a:spLocks noGrp="1" noChangeArrowheads="1"/>
          </p:cNvSpPr>
          <p:nvPr>
            <p:ph type="body" idx="1"/>
          </p:nvPr>
        </p:nvSpPr>
        <p:spPr>
          <a:xfrm>
            <a:off x="79514" y="2175867"/>
            <a:ext cx="5297557" cy="3263504"/>
          </a:xfrm>
        </p:spPr>
        <p:txBody>
          <a:bodyPr>
            <a:normAutofit fontScale="92500" lnSpcReduction="10000"/>
          </a:bodyPr>
          <a:lstStyle/>
          <a:p>
            <a:pPr lvl="1">
              <a:buFont typeface="Wingdings" panose="05000000000000000000" pitchFamily="2" charset="2"/>
              <a:buChar char="Ø"/>
            </a:pPr>
            <a:r>
              <a:rPr lang="en-US" sz="2100" dirty="0">
                <a:latin typeface="Aharoni"/>
              </a:rPr>
              <a:t>A troupe consisted of u</a:t>
            </a:r>
            <a:r>
              <a:rPr lang="en-US" altLang="en-US" sz="2100" dirty="0">
                <a:latin typeface="Aharoni"/>
              </a:rPr>
              <a:t>sually </a:t>
            </a:r>
            <a:r>
              <a:rPr lang="en-US" altLang="en-US" sz="2100" dirty="0">
                <a:solidFill>
                  <a:srgbClr val="92D050"/>
                </a:solidFill>
                <a:latin typeface="Aharoni"/>
              </a:rPr>
              <a:t>10-12 actors per troupe</a:t>
            </a:r>
          </a:p>
          <a:p>
            <a:pPr lvl="2">
              <a:buFont typeface="Wingdings" panose="05000000000000000000" pitchFamily="2" charset="2"/>
              <a:buChar char="Ø"/>
            </a:pPr>
            <a:r>
              <a:rPr lang="en-US" altLang="en-US" sz="2100" dirty="0">
                <a:solidFill>
                  <a:srgbClr val="92D050"/>
                </a:solidFill>
                <a:latin typeface="Aharoni"/>
              </a:rPr>
              <a:t>7-8 male; 3-4 female</a:t>
            </a:r>
          </a:p>
          <a:p>
            <a:pPr lvl="2">
              <a:buFont typeface="Wingdings" panose="05000000000000000000" pitchFamily="2" charset="2"/>
              <a:buChar char="Ø"/>
            </a:pPr>
            <a:endParaRPr lang="en-US" altLang="en-US" sz="2100" dirty="0">
              <a:solidFill>
                <a:srgbClr val="92D050"/>
              </a:solidFill>
              <a:latin typeface="Aharoni"/>
            </a:endParaRPr>
          </a:p>
          <a:p>
            <a:pPr lvl="1">
              <a:buFont typeface="Wingdings" panose="05000000000000000000" pitchFamily="2" charset="2"/>
              <a:buChar char="Ø"/>
            </a:pPr>
            <a:r>
              <a:rPr lang="en-US" altLang="en-US" sz="2100" dirty="0">
                <a:latin typeface="Aharoni"/>
              </a:rPr>
              <a:t>One actor rarely played more than one character</a:t>
            </a:r>
          </a:p>
          <a:p>
            <a:pPr lvl="1">
              <a:buFont typeface="Wingdings" panose="05000000000000000000" pitchFamily="2" charset="2"/>
              <a:buChar char="Ø"/>
            </a:pPr>
            <a:endParaRPr lang="en-US" altLang="en-US" sz="2100" dirty="0">
              <a:latin typeface="Aharoni"/>
            </a:endParaRPr>
          </a:p>
          <a:p>
            <a:pPr lvl="1">
              <a:buFont typeface="Wingdings" panose="05000000000000000000" pitchFamily="2" charset="2"/>
              <a:buChar char="Ø"/>
            </a:pPr>
            <a:r>
              <a:rPr lang="en-US" altLang="en-US" sz="2100" dirty="0">
                <a:solidFill>
                  <a:srgbClr val="92D050"/>
                </a:solidFill>
                <a:latin typeface="Aharoni"/>
              </a:rPr>
              <a:t>Performances were spontaneous</a:t>
            </a:r>
            <a:r>
              <a:rPr lang="en-US" altLang="en-US" sz="2100" dirty="0">
                <a:latin typeface="Aharoni"/>
              </a:rPr>
              <a:t>; thus each actor must be quick </a:t>
            </a:r>
            <a:r>
              <a:rPr lang="en-US" altLang="en-US" sz="2100" dirty="0">
                <a:latin typeface="Comic Sans MS" panose="030F0702030302020204" pitchFamily="66" charset="0"/>
              </a:rPr>
              <a:t>and witty to respond appropriately</a:t>
            </a:r>
          </a:p>
          <a:p>
            <a:pPr eaLnBrk="1" hangingPunct="1">
              <a:buFont typeface="Wingdings" charset="0"/>
              <a:buChar char="l"/>
              <a:defRPr/>
            </a:pPr>
            <a:endParaRPr lang="en-US" sz="3300" dirty="0"/>
          </a:p>
        </p:txBody>
      </p:sp>
      <p:pic>
        <p:nvPicPr>
          <p:cNvPr id="3" name="Picture 2"/>
          <p:cNvPicPr>
            <a:picLocks noChangeAspect="1"/>
          </p:cNvPicPr>
          <p:nvPr/>
        </p:nvPicPr>
        <p:blipFill>
          <a:blip r:embed="rId2"/>
          <a:stretch>
            <a:fillRect/>
          </a:stretch>
        </p:blipFill>
        <p:spPr>
          <a:xfrm>
            <a:off x="5763525" y="1443401"/>
            <a:ext cx="3022666" cy="40465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600051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barn(inVertical)">
                                      <p:cBhvr>
                                        <p:cTn id="7" dur="500"/>
                                        <p:tgtEl>
                                          <p:spTgt spid="47107">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7107">
                                            <p:txEl>
                                              <p:pRg st="1" end="1"/>
                                            </p:txEl>
                                          </p:spTgt>
                                        </p:tgtEl>
                                        <p:attrNameLst>
                                          <p:attrName>style.visibility</p:attrName>
                                        </p:attrNameLst>
                                      </p:cBhvr>
                                      <p:to>
                                        <p:strVal val="visible"/>
                                      </p:to>
                                    </p:set>
                                    <p:animEffect transition="in" filter="barn(inVertical)">
                                      <p:cBhvr>
                                        <p:cTn id="10" dur="500"/>
                                        <p:tgtEl>
                                          <p:spTgt spid="4710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7107">
                                            <p:txEl>
                                              <p:pRg st="3" end="3"/>
                                            </p:txEl>
                                          </p:spTgt>
                                        </p:tgtEl>
                                        <p:attrNameLst>
                                          <p:attrName>style.visibility</p:attrName>
                                        </p:attrNameLst>
                                      </p:cBhvr>
                                      <p:to>
                                        <p:strVal val="visible"/>
                                      </p:to>
                                    </p:set>
                                    <p:animEffect transition="in" filter="fade">
                                      <p:cBhvr>
                                        <p:cTn id="15" dur="1000"/>
                                        <p:tgtEl>
                                          <p:spTgt spid="47107">
                                            <p:txEl>
                                              <p:pRg st="3" end="3"/>
                                            </p:txEl>
                                          </p:spTgt>
                                        </p:tgtEl>
                                      </p:cBhvr>
                                    </p:animEffect>
                                    <p:anim calcmode="lin" valueType="num">
                                      <p:cBhvr>
                                        <p:cTn id="16" dur="1000" fill="hold"/>
                                        <p:tgtEl>
                                          <p:spTgt spid="47107">
                                            <p:txEl>
                                              <p:pRg st="3" end="3"/>
                                            </p:txEl>
                                          </p:spTgt>
                                        </p:tgtEl>
                                        <p:attrNameLst>
                                          <p:attrName>ppt_x</p:attrName>
                                        </p:attrNameLst>
                                      </p:cBhvr>
                                      <p:tavLst>
                                        <p:tav tm="0">
                                          <p:val>
                                            <p:strVal val="#ppt_x"/>
                                          </p:val>
                                        </p:tav>
                                        <p:tav tm="100000">
                                          <p:val>
                                            <p:strVal val="#ppt_x"/>
                                          </p:val>
                                        </p:tav>
                                      </p:tavLst>
                                    </p:anim>
                                    <p:anim calcmode="lin" valueType="num">
                                      <p:cBhvr>
                                        <p:cTn id="17" dur="1000" fill="hold"/>
                                        <p:tgtEl>
                                          <p:spTgt spid="4710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7107">
                                            <p:txEl>
                                              <p:pRg st="5" end="5"/>
                                            </p:txEl>
                                          </p:spTgt>
                                        </p:tgtEl>
                                        <p:attrNameLst>
                                          <p:attrName>style.visibility</p:attrName>
                                        </p:attrNameLst>
                                      </p:cBhvr>
                                      <p:to>
                                        <p:strVal val="visible"/>
                                      </p:to>
                                    </p:set>
                                    <p:animEffect transition="in" filter="wipe(down)">
                                      <p:cBhvr>
                                        <p:cTn id="22" dur="500"/>
                                        <p:tgtEl>
                                          <p:spTgt spid="471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n-US"/>
              <a:t>Commedia dell Arte</a:t>
            </a:r>
          </a:p>
        </p:txBody>
      </p:sp>
      <p:sp>
        <p:nvSpPr>
          <p:cNvPr id="48131" name="Rectangle 3"/>
          <p:cNvSpPr>
            <a:spLocks noGrp="1" noChangeArrowheads="1"/>
          </p:cNvSpPr>
          <p:nvPr>
            <p:ph type="body" idx="1"/>
          </p:nvPr>
        </p:nvSpPr>
        <p:spPr>
          <a:xfrm>
            <a:off x="372861" y="2713175"/>
            <a:ext cx="4199139" cy="3263504"/>
          </a:xfrm>
        </p:spPr>
        <p:txBody>
          <a:bodyPr>
            <a:normAutofit/>
          </a:bodyPr>
          <a:lstStyle/>
          <a:p>
            <a:pPr eaLnBrk="1" hangingPunct="1">
              <a:buFont typeface="Wingdings" charset="0"/>
              <a:buChar char="l"/>
              <a:defRPr/>
            </a:pPr>
            <a:r>
              <a:rPr lang="en-US" sz="2700" dirty="0"/>
              <a:t>Conventional plot lines were written on themes of </a:t>
            </a:r>
            <a:r>
              <a:rPr lang="en-US" sz="2700" dirty="0">
                <a:hlinkClick r:id="rId2" tooltip="Adultery"/>
              </a:rPr>
              <a:t>adultery</a:t>
            </a:r>
            <a:r>
              <a:rPr lang="en-US" sz="2700" dirty="0"/>
              <a:t>, </a:t>
            </a:r>
            <a:r>
              <a:rPr lang="en-US" sz="2700" dirty="0">
                <a:hlinkClick r:id="rId3" tooltip="Jealousy"/>
              </a:rPr>
              <a:t>jealousy</a:t>
            </a:r>
            <a:r>
              <a:rPr lang="en-US" sz="2700" dirty="0"/>
              <a:t>, </a:t>
            </a:r>
            <a:r>
              <a:rPr lang="en-US" sz="2700" dirty="0">
                <a:hlinkClick r:id="rId4" tooltip="Old age"/>
              </a:rPr>
              <a:t>old age</a:t>
            </a:r>
            <a:r>
              <a:rPr lang="en-US" sz="2700" dirty="0"/>
              <a:t>, and </a:t>
            </a:r>
            <a:r>
              <a:rPr lang="en-US" sz="2700" dirty="0">
                <a:hlinkClick r:id="rId5" tooltip="Love"/>
              </a:rPr>
              <a:t>love</a:t>
            </a:r>
            <a:r>
              <a:rPr lang="en-US" sz="2700" dirty="0"/>
              <a:t>.</a:t>
            </a:r>
            <a:r>
              <a:rPr lang="en-US" dirty="0"/>
              <a:t> </a:t>
            </a:r>
          </a:p>
        </p:txBody>
      </p:sp>
      <p:pic>
        <p:nvPicPr>
          <p:cNvPr id="2" name="Picture 1"/>
          <p:cNvPicPr>
            <a:picLocks noChangeAspect="1"/>
          </p:cNvPicPr>
          <p:nvPr/>
        </p:nvPicPr>
        <p:blipFill>
          <a:blip r:embed="rId6"/>
          <a:stretch>
            <a:fillRect/>
          </a:stretch>
        </p:blipFill>
        <p:spPr>
          <a:xfrm>
            <a:off x="5483995" y="1285044"/>
            <a:ext cx="2748011" cy="8207451"/>
          </a:xfrm>
          <a:prstGeom prst="rect">
            <a:avLst/>
          </a:prstGeom>
        </p:spPr>
      </p:pic>
    </p:spTree>
    <p:extLst>
      <p:ext uri="{BB962C8B-B14F-4D97-AF65-F5344CB8AC3E}">
        <p14:creationId xmlns:p14="http://schemas.microsoft.com/office/powerpoint/2010/main" val="381504065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160</TotalTime>
  <Words>1441</Words>
  <Application>Microsoft Office PowerPoint</Application>
  <PresentationFormat>On-screen Show (4:3)</PresentationFormat>
  <Paragraphs>127</Paragraphs>
  <Slides>25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Aharoni</vt:lpstr>
      <vt:lpstr>Andalus</vt:lpstr>
      <vt:lpstr>AR CENA</vt:lpstr>
      <vt:lpstr>AR DARLING</vt:lpstr>
      <vt:lpstr>Aubrey</vt:lpstr>
      <vt:lpstr>Comic Sans MS</vt:lpstr>
      <vt:lpstr>Gill Sans MT</vt:lpstr>
      <vt:lpstr>Verdana</vt:lpstr>
      <vt:lpstr>Wingdings</vt:lpstr>
      <vt:lpstr>Wingdings 2</vt:lpstr>
      <vt:lpstr>Solstice</vt:lpstr>
      <vt:lpstr>Commedia Dell’arte (Comedy of Art)</vt:lpstr>
      <vt:lpstr>DO NOW DO NOW DO NOW</vt:lpstr>
      <vt:lpstr>History of Improvisation</vt:lpstr>
      <vt:lpstr>PowerPoint Presentation</vt:lpstr>
      <vt:lpstr>Commedia dell Arte</vt:lpstr>
      <vt:lpstr>Commedia dell Arte</vt:lpstr>
      <vt:lpstr>Place &amp; Performance</vt:lpstr>
      <vt:lpstr>Commedia dell Arte</vt:lpstr>
      <vt:lpstr>Commedia dell Arte</vt:lpstr>
      <vt:lpstr>Commedia dell Arte</vt:lpstr>
      <vt:lpstr>Commedia dell Arte</vt:lpstr>
      <vt:lpstr>Commedia Dell’arte: WHAT IS IT?</vt:lpstr>
      <vt:lpstr>PowerPoint Presentation</vt:lpstr>
      <vt:lpstr>Location And Time Period?</vt:lpstr>
      <vt:lpstr>PowerPoint Presentation</vt:lpstr>
      <vt:lpstr>Was There a Stage?!?</vt:lpstr>
      <vt:lpstr>PowerPoint Presentation</vt:lpstr>
      <vt:lpstr>COSTUMES</vt:lpstr>
      <vt:lpstr>PowerPoint Presentation</vt:lpstr>
      <vt:lpstr>Was there a Religious Connection?</vt:lpstr>
      <vt:lpstr>Troupes, Actors and Playwrights?</vt:lpstr>
      <vt:lpstr>PowerPoint Presentation</vt:lpstr>
      <vt:lpstr>PowerPoint Presentation</vt:lpstr>
      <vt:lpstr>Events of Importance</vt:lpstr>
      <vt:lpstr>Inspiration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Commedia Dell’arte: WHAT IS IT?</dc:title>
  <dc:creator>EVELYNDSHIN</dc:creator>
  <cp:lastModifiedBy>Michael Seidel</cp:lastModifiedBy>
  <cp:revision>18</cp:revision>
  <dcterms:created xsi:type="dcterms:W3CDTF">2010-04-16T08:47:29Z</dcterms:created>
  <dcterms:modified xsi:type="dcterms:W3CDTF">2016-02-25T15:52:59Z</dcterms:modified>
</cp:coreProperties>
</file>